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2"/>
  </p:notesMasterIdLst>
  <p:sldIdLst>
    <p:sldId id="256" r:id="rId2"/>
    <p:sldId id="257" r:id="rId3"/>
    <p:sldId id="292" r:id="rId4"/>
    <p:sldId id="266" r:id="rId5"/>
    <p:sldId id="271" r:id="rId6"/>
    <p:sldId id="281" r:id="rId7"/>
    <p:sldId id="282" r:id="rId8"/>
    <p:sldId id="283" r:id="rId9"/>
    <p:sldId id="284" r:id="rId10"/>
    <p:sldId id="277" r:id="rId11"/>
    <p:sldId id="285" r:id="rId12"/>
    <p:sldId id="286" r:id="rId13"/>
    <p:sldId id="273" r:id="rId14"/>
    <p:sldId id="287" r:id="rId15"/>
    <p:sldId id="289" r:id="rId16"/>
    <p:sldId id="288" r:id="rId17"/>
    <p:sldId id="290" r:id="rId18"/>
    <p:sldId id="291" r:id="rId19"/>
    <p:sldId id="276" r:id="rId20"/>
    <p:sldId id="26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06D"/>
    <a:srgbClr val="0E3F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78" d="100"/>
          <a:sy n="78" d="100"/>
        </p:scale>
        <p:origin x="1522"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FEDFBB-6A8E-9840-81A8-5653439F27B1}" type="datetimeFigureOut">
              <a:rPr lang="en-US" smtClean="0"/>
              <a:t>9/8/2023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6C77CD-FFBB-4D44-99D9-4429790A05DA}" type="slidenum">
              <a:rPr lang="en-US" smtClean="0"/>
              <a:t>‹#›</a:t>
            </a:fld>
            <a:endParaRPr lang="en-US" dirty="0"/>
          </a:p>
        </p:txBody>
      </p:sp>
    </p:spTree>
    <p:extLst>
      <p:ext uri="{BB962C8B-B14F-4D97-AF65-F5344CB8AC3E}">
        <p14:creationId xmlns:p14="http://schemas.microsoft.com/office/powerpoint/2010/main" val="35747317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6C77CD-FFBB-4D44-99D9-4429790A05DA}" type="slidenum">
              <a:rPr lang="en-US" smtClean="0"/>
              <a:t>5</a:t>
            </a:fld>
            <a:endParaRPr lang="en-US" dirty="0"/>
          </a:p>
        </p:txBody>
      </p:sp>
    </p:spTree>
    <p:extLst>
      <p:ext uri="{BB962C8B-B14F-4D97-AF65-F5344CB8AC3E}">
        <p14:creationId xmlns:p14="http://schemas.microsoft.com/office/powerpoint/2010/main" val="846202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59340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53080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5524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24168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07225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55984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428210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12074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045230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7112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9/8/2023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7386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1FCBB-55DB-0D44-95EB-89710275DDE1}" type="datetimeFigureOut">
              <a:rPr lang="en-US" smtClean="0"/>
              <a:t>9/8/2023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7A847-1441-3341-9345-AE865B6E7A49}" type="slidenum">
              <a:rPr lang="en-US" smtClean="0"/>
              <a:t>‹#›</a:t>
            </a:fld>
            <a:endParaRPr lang="en-US" dirty="0"/>
          </a:p>
        </p:txBody>
      </p:sp>
    </p:spTree>
    <p:extLst>
      <p:ext uri="{BB962C8B-B14F-4D97-AF65-F5344CB8AC3E}">
        <p14:creationId xmlns:p14="http://schemas.microsoft.com/office/powerpoint/2010/main" val="2725152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805425"/>
            <a:ext cx="9144000" cy="124885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55624" y="2667296"/>
            <a:ext cx="8229600" cy="1143000"/>
          </a:xfrm>
        </p:spPr>
        <p:txBody>
          <a:bodyPr>
            <a:noAutofit/>
          </a:bodyPr>
          <a:lstStyle/>
          <a:p>
            <a:pPr algn="l"/>
            <a:r>
              <a:rPr lang="en-US" sz="7200" dirty="0"/>
              <a:t>Digital Ethics </a:t>
            </a:r>
            <a:endParaRPr lang="en-US" sz="5400" b="1" dirty="0">
              <a:solidFill>
                <a:srgbClr val="0E3F6E"/>
              </a:solidFill>
            </a:endParaRPr>
          </a:p>
        </p:txBody>
      </p:sp>
      <p:pic>
        <p:nvPicPr>
          <p:cNvPr id="4" name="Picture 3"/>
          <p:cNvPicPr>
            <a:picLocks noChangeAspect="1"/>
          </p:cNvPicPr>
          <p:nvPr/>
        </p:nvPicPr>
        <p:blipFill>
          <a:blip r:embed="rId2"/>
          <a:srcRect/>
          <a:stretch/>
        </p:blipFill>
        <p:spPr>
          <a:xfrm>
            <a:off x="1786692" y="1074260"/>
            <a:ext cx="5570615" cy="747511"/>
          </a:xfrm>
          <a:prstGeom prst="rect">
            <a:avLst/>
          </a:prstGeom>
        </p:spPr>
      </p:pic>
      <p:sp>
        <p:nvSpPr>
          <p:cNvPr id="11" name="Subtitle 4"/>
          <p:cNvSpPr txBox="1">
            <a:spLocks/>
          </p:cNvSpPr>
          <p:nvPr/>
        </p:nvSpPr>
        <p:spPr>
          <a:xfrm>
            <a:off x="255623" y="4092797"/>
            <a:ext cx="8544247" cy="729471"/>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dirty="0"/>
              <a:t>Module XXX | Lesson Two: Libel and Privacy in Public Relations</a:t>
            </a:r>
          </a:p>
        </p:txBody>
      </p:sp>
    </p:spTree>
    <p:extLst>
      <p:ext uri="{BB962C8B-B14F-4D97-AF65-F5344CB8AC3E}">
        <p14:creationId xmlns:p14="http://schemas.microsoft.com/office/powerpoint/2010/main" val="2687992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5291328" y="281994"/>
            <a:ext cx="3703379"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Fair Use</a:t>
            </a:r>
          </a:p>
        </p:txBody>
      </p:sp>
      <p:sp>
        <p:nvSpPr>
          <p:cNvPr id="6" name="Content Placeholder 5"/>
          <p:cNvSpPr>
            <a:spLocks noGrp="1"/>
          </p:cNvSpPr>
          <p:nvPr>
            <p:ph idx="1"/>
          </p:nvPr>
        </p:nvSpPr>
        <p:spPr>
          <a:xfrm>
            <a:off x="457200" y="2277602"/>
            <a:ext cx="8229600" cy="3688505"/>
          </a:xfrm>
        </p:spPr>
        <p:txBody>
          <a:bodyPr>
            <a:noAutofit/>
          </a:bodyPr>
          <a:lstStyle/>
          <a:p>
            <a:r>
              <a:rPr lang="en-US" sz="2400" dirty="0"/>
              <a:t>“Fair use” allows limited use of copyrighted material without the copyright holder’s permission for certain purposes. </a:t>
            </a:r>
          </a:p>
          <a:p>
            <a:r>
              <a:rPr lang="en-US" sz="2400" dirty="0"/>
              <a:t>In considering whether a particular use of a copyrighted work is “fair use,” courts consider the following:</a:t>
            </a:r>
          </a:p>
          <a:p>
            <a:pPr marL="914400" lvl="1" indent="-514350">
              <a:buFont typeface="+mj-lt"/>
              <a:buAutoNum type="arabicPeriod"/>
            </a:pPr>
            <a:r>
              <a:rPr lang="en-US" sz="2200" dirty="0"/>
              <a:t>the purpose and character of the use, including whether such use is commercial or for nonprofit educational purposes;</a:t>
            </a:r>
          </a:p>
          <a:p>
            <a:pPr marL="914400" lvl="1" indent="-514350">
              <a:buFont typeface="+mj-lt"/>
              <a:buAutoNum type="arabicPeriod"/>
            </a:pPr>
            <a:r>
              <a:rPr lang="en-US" sz="2200" dirty="0"/>
              <a:t>the nature of the copyrighted work;</a:t>
            </a:r>
          </a:p>
          <a:p>
            <a:pPr marL="914400" lvl="1" indent="-514350">
              <a:buFont typeface="+mj-lt"/>
              <a:buAutoNum type="arabicPeriod"/>
            </a:pPr>
            <a:r>
              <a:rPr lang="en-US" sz="2200" dirty="0"/>
              <a:t>the amount and substantiality of the portion of the work used; </a:t>
            </a:r>
          </a:p>
          <a:p>
            <a:pPr marL="914400" lvl="1" indent="-514350">
              <a:buFont typeface="+mj-lt"/>
              <a:buAutoNum type="arabicPeriod"/>
            </a:pPr>
            <a:r>
              <a:rPr lang="en-US" sz="2200" dirty="0"/>
              <a:t>the effect on the market or value of the copyrighted work.</a:t>
            </a:r>
          </a:p>
        </p:txBody>
      </p:sp>
    </p:spTree>
    <p:extLst>
      <p:ext uri="{BB962C8B-B14F-4D97-AF65-F5344CB8AC3E}">
        <p14:creationId xmlns:p14="http://schemas.microsoft.com/office/powerpoint/2010/main" val="1111948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5705856" y="281994"/>
            <a:ext cx="32888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Privacy</a:t>
            </a:r>
          </a:p>
        </p:txBody>
      </p:sp>
      <p:sp>
        <p:nvSpPr>
          <p:cNvPr id="6" name="Content Placeholder 5"/>
          <p:cNvSpPr>
            <a:spLocks noGrp="1"/>
          </p:cNvSpPr>
          <p:nvPr>
            <p:ph idx="1"/>
          </p:nvPr>
        </p:nvSpPr>
        <p:spPr>
          <a:xfrm>
            <a:off x="457200" y="2277602"/>
            <a:ext cx="8229600" cy="4388669"/>
          </a:xfrm>
        </p:spPr>
        <p:txBody>
          <a:bodyPr>
            <a:noAutofit/>
          </a:bodyPr>
          <a:lstStyle/>
          <a:p>
            <a:pPr marL="460375" indent="-460375">
              <a:spcBef>
                <a:spcPts val="0"/>
              </a:spcBef>
              <a:spcAft>
                <a:spcPts val="600"/>
              </a:spcAft>
            </a:pPr>
            <a:r>
              <a:rPr lang="en-US" sz="2300" spc="-100" dirty="0"/>
              <a:t>Privacy law is concerned with the collection, retention and dissemination of information about individuals. </a:t>
            </a:r>
          </a:p>
          <a:p>
            <a:pPr marL="460375" indent="-460375">
              <a:spcBef>
                <a:spcPts val="0"/>
              </a:spcBef>
              <a:spcAft>
                <a:spcPts val="600"/>
              </a:spcAft>
            </a:pPr>
            <a:r>
              <a:rPr lang="en-US" sz="2300" spc="-100" dirty="0"/>
              <a:t>The concept of privacy in the law was introduced in the 1890s.</a:t>
            </a:r>
          </a:p>
          <a:p>
            <a:pPr marL="460375" indent="-460375">
              <a:spcBef>
                <a:spcPts val="0"/>
              </a:spcBef>
              <a:spcAft>
                <a:spcPts val="600"/>
              </a:spcAft>
            </a:pPr>
            <a:r>
              <a:rPr lang="en-US" sz="2300" spc="-100" dirty="0"/>
              <a:t>The have traditionally been few laws regarding information held by private entities. But the growing business of using personal information for commercial purposes had led to new laws and regulations. </a:t>
            </a:r>
          </a:p>
          <a:p>
            <a:pPr marL="460375" indent="-460375">
              <a:spcBef>
                <a:spcPts val="0"/>
              </a:spcBef>
              <a:spcAft>
                <a:spcPts val="600"/>
              </a:spcAft>
            </a:pPr>
            <a:r>
              <a:rPr lang="en-US" sz="2300" spc="-100" dirty="0"/>
              <a:t>There is no general federal privacy law, but many states have adopted their own such laws. </a:t>
            </a:r>
          </a:p>
          <a:p>
            <a:pPr marL="460375" indent="-460375">
              <a:spcBef>
                <a:spcPts val="0"/>
              </a:spcBef>
              <a:spcAft>
                <a:spcPts val="600"/>
              </a:spcAft>
            </a:pPr>
            <a:r>
              <a:rPr lang="en-US" sz="2300" spc="-100" dirty="0"/>
              <a:t>Outside the U.S., the European Union has adopted extensive privacy laws and regulations.</a:t>
            </a:r>
            <a:endParaRPr lang="en-US" sz="2300" dirty="0"/>
          </a:p>
        </p:txBody>
      </p:sp>
    </p:spTree>
    <p:extLst>
      <p:ext uri="{BB962C8B-B14F-4D97-AF65-F5344CB8AC3E}">
        <p14:creationId xmlns:p14="http://schemas.microsoft.com/office/powerpoint/2010/main" val="4178547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5705856" y="281994"/>
            <a:ext cx="32888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Privacy</a:t>
            </a:r>
          </a:p>
        </p:txBody>
      </p:sp>
      <p:sp>
        <p:nvSpPr>
          <p:cNvPr id="6" name="Content Placeholder 5"/>
          <p:cNvSpPr>
            <a:spLocks noGrp="1"/>
          </p:cNvSpPr>
          <p:nvPr>
            <p:ph idx="1"/>
          </p:nvPr>
        </p:nvSpPr>
        <p:spPr>
          <a:xfrm>
            <a:off x="457200" y="2277602"/>
            <a:ext cx="8229600" cy="4388669"/>
          </a:xfrm>
        </p:spPr>
        <p:txBody>
          <a:bodyPr>
            <a:noAutofit/>
          </a:bodyPr>
          <a:lstStyle/>
          <a:p>
            <a:pPr marL="0" marR="0" algn="l">
              <a:spcBef>
                <a:spcPts val="0"/>
              </a:spcBef>
              <a:spcAft>
                <a:spcPts val="0"/>
              </a:spcAft>
            </a:pPr>
            <a:r>
              <a:rPr lang="en-US" sz="2400" kern="100" dirty="0">
                <a:effectLst/>
                <a:ea typeface="Times New Roman" panose="02020603050405020304" pitchFamily="18" charset="0"/>
              </a:rPr>
              <a:t>States have generally recognized four types of privacy claims:</a:t>
            </a:r>
          </a:p>
          <a:p>
            <a:pPr lvl="1" indent="-342900">
              <a:spcBef>
                <a:spcPts val="0"/>
              </a:spcBef>
              <a:buFont typeface="Calibri" panose="020F0502020204030204" pitchFamily="34" charset="0"/>
              <a:buChar char="­"/>
            </a:pPr>
            <a:r>
              <a:rPr lang="en-US" sz="2000" b="1" kern="100" dirty="0">
                <a:effectLst/>
                <a:ea typeface="Times New Roman" panose="02020603050405020304" pitchFamily="18" charset="0"/>
              </a:rPr>
              <a:t>Intrusion:</a:t>
            </a:r>
            <a:r>
              <a:rPr lang="en-US" sz="2000" kern="100" dirty="0">
                <a:effectLst/>
                <a:ea typeface="Times New Roman" panose="02020603050405020304" pitchFamily="18" charset="0"/>
              </a:rPr>
              <a:t> Unauthorized physical entry to a location where the plaintiff had a reasonable expectation of privacy. Also allowed when a defendant psychologically intrudes on a person’s personal, private realm </a:t>
            </a:r>
            <a:r>
              <a:rPr lang="en-US" sz="2000" kern="100" dirty="0">
                <a:ea typeface="Times New Roman" panose="02020603050405020304" pitchFamily="18" charset="0"/>
              </a:rPr>
              <a:t>in which </a:t>
            </a:r>
            <a:r>
              <a:rPr lang="en-US" sz="2000" kern="100" dirty="0">
                <a:effectLst/>
                <a:ea typeface="Times New Roman" panose="02020603050405020304" pitchFamily="18" charset="0"/>
              </a:rPr>
              <a:t>the victim has a “reasonable expectation of privacy.”</a:t>
            </a:r>
          </a:p>
          <a:p>
            <a:pPr lvl="1" indent="-342900">
              <a:spcBef>
                <a:spcPts val="0"/>
              </a:spcBef>
              <a:buFont typeface="Calibri" panose="020F0502020204030204" pitchFamily="34" charset="0"/>
              <a:buChar char="­"/>
            </a:pPr>
            <a:r>
              <a:rPr lang="en-US" sz="2000" b="1" kern="100" dirty="0">
                <a:effectLst/>
                <a:ea typeface="Times New Roman" panose="02020603050405020304" pitchFamily="18" charset="0"/>
              </a:rPr>
              <a:t>Dissemination of Private Facts: </a:t>
            </a:r>
            <a:r>
              <a:rPr lang="en-US" sz="2000" kern="100" dirty="0">
                <a:effectLst/>
                <a:ea typeface="Times New Roman" panose="02020603050405020304" pitchFamily="18" charset="0"/>
              </a:rPr>
              <a:t>Public revelation of information about the plaintiff that has not been widely revealed.</a:t>
            </a:r>
          </a:p>
          <a:p>
            <a:pPr lvl="1" indent="-342900">
              <a:spcBef>
                <a:spcPts val="0"/>
              </a:spcBef>
              <a:buFont typeface="Calibri" panose="020F0502020204030204" pitchFamily="34" charset="0"/>
              <a:buChar char="­"/>
            </a:pPr>
            <a:r>
              <a:rPr lang="en-US" sz="2000" b="1" kern="100" dirty="0">
                <a:solidFill>
                  <a:srgbClr val="000000"/>
                </a:solidFill>
                <a:effectLst/>
                <a:ea typeface="Times New Roman" panose="02020603050405020304" pitchFamily="18" charset="0"/>
              </a:rPr>
              <a:t>Appropriation / Misappropriation / Right of Publicity:</a:t>
            </a:r>
            <a:r>
              <a:rPr lang="en-US" sz="2000" kern="100" dirty="0">
                <a:solidFill>
                  <a:srgbClr val="000000"/>
                </a:solidFill>
                <a:effectLst/>
                <a:ea typeface="Times New Roman" panose="02020603050405020304" pitchFamily="18" charset="0"/>
              </a:rPr>
              <a:t> Use of someone’s image or identity (e.g., voice) for commercial purposes without permission. </a:t>
            </a:r>
            <a:endParaRPr lang="en-US" sz="2000" kern="100" dirty="0">
              <a:effectLst/>
              <a:ea typeface="Times New Roman" panose="02020603050405020304" pitchFamily="18" charset="0"/>
            </a:endParaRPr>
          </a:p>
          <a:p>
            <a:pPr lvl="1" indent="-342900">
              <a:spcBef>
                <a:spcPts val="0"/>
              </a:spcBef>
              <a:buFont typeface="Calibri" panose="020F0502020204030204" pitchFamily="34" charset="0"/>
              <a:buChar char="­"/>
            </a:pPr>
            <a:r>
              <a:rPr lang="en-US" sz="2000" b="1" kern="100" dirty="0">
                <a:effectLst/>
                <a:ea typeface="Times New Roman" panose="02020603050405020304" pitchFamily="18" charset="0"/>
              </a:rPr>
              <a:t>False Light: </a:t>
            </a:r>
            <a:r>
              <a:rPr lang="en-US" sz="2000" kern="100" dirty="0">
                <a:effectLst/>
                <a:ea typeface="Times New Roman" panose="02020603050405020304" pitchFamily="18" charset="0"/>
              </a:rPr>
              <a:t>Dissemination of information about plaintiff that is truthful, but is conveyed in a way or context that conveys a false impression.</a:t>
            </a:r>
          </a:p>
        </p:txBody>
      </p:sp>
    </p:spTree>
    <p:extLst>
      <p:ext uri="{BB962C8B-B14F-4D97-AF65-F5344CB8AC3E}">
        <p14:creationId xmlns:p14="http://schemas.microsoft.com/office/powerpoint/2010/main" val="436144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58496"/>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096256" y="281994"/>
            <a:ext cx="38984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normAutofit fontScale="90000"/>
          </a:bodyPr>
          <a:lstStyle/>
          <a:p>
            <a:r>
              <a:rPr lang="en-US" b="1" dirty="0">
                <a:solidFill>
                  <a:srgbClr val="FFFFFF"/>
                </a:solidFill>
              </a:rPr>
              <a:t>Case Study 2: </a:t>
            </a:r>
            <a:br>
              <a:rPr lang="en-US" b="1" dirty="0">
                <a:solidFill>
                  <a:srgbClr val="FFFFFF"/>
                </a:solidFill>
              </a:rPr>
            </a:br>
            <a:r>
              <a:rPr lang="en-US" b="1" dirty="0">
                <a:solidFill>
                  <a:srgbClr val="FFFFFF"/>
                </a:solidFill>
              </a:rPr>
              <a:t>Michael Jordan’s Lawsuits</a:t>
            </a:r>
          </a:p>
        </p:txBody>
      </p:sp>
      <p:sp>
        <p:nvSpPr>
          <p:cNvPr id="2" name="Content Placeholder 1"/>
          <p:cNvSpPr>
            <a:spLocks noGrp="1"/>
          </p:cNvSpPr>
          <p:nvPr>
            <p:ph idx="1"/>
          </p:nvPr>
        </p:nvSpPr>
        <p:spPr>
          <a:xfrm>
            <a:off x="457200" y="2176823"/>
            <a:ext cx="8229600" cy="3053545"/>
          </a:xfrm>
        </p:spPr>
        <p:txBody>
          <a:bodyPr>
            <a:noAutofit/>
          </a:bodyPr>
          <a:lstStyle/>
          <a:p>
            <a:r>
              <a:rPr lang="en-US" sz="2400" dirty="0">
                <a:solidFill>
                  <a:srgbClr val="FFFFFF"/>
                </a:solidFill>
              </a:rPr>
              <a:t>In addition to being a legendary basketball player, Michael Jordan is also a savvy businessman who has earned hundreds of millions of dollars by licensing his name and image.</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
        <p:nvSpPr>
          <p:cNvPr id="10" name="TextBox 9">
            <a:extLst>
              <a:ext uri="{FF2B5EF4-FFF2-40B4-BE49-F238E27FC236}">
                <a16:creationId xmlns:a16="http://schemas.microsoft.com/office/drawing/2014/main" id="{1E709AB5-A49E-7606-EB57-B5D714E0AE6B}"/>
              </a:ext>
            </a:extLst>
          </p:cNvPr>
          <p:cNvSpPr txBox="1"/>
          <p:nvPr/>
        </p:nvSpPr>
        <p:spPr>
          <a:xfrm>
            <a:off x="457200" y="3429000"/>
            <a:ext cx="6110748" cy="3046988"/>
          </a:xfrm>
          <a:prstGeom prst="rect">
            <a:avLst/>
          </a:prstGeom>
          <a:noFill/>
        </p:spPr>
        <p:txBody>
          <a:bodyPr wrap="square">
            <a:spAutoFit/>
          </a:bodyPr>
          <a:lstStyle/>
          <a:p>
            <a:pPr marL="342900" indent="-342900">
              <a:buFont typeface="Arial" panose="020B0604020202020204" pitchFamily="34" charset="0"/>
              <a:buChar char="•"/>
            </a:pPr>
            <a:r>
              <a:rPr lang="en-US" sz="2400" dirty="0">
                <a:solidFill>
                  <a:srgbClr val="FFFFFF"/>
                </a:solidFill>
              </a:rPr>
              <a:t>In 1997 Jordan sued Avon cosmetics and watch-maker M.Z. Berger &amp; Co. over a catalogue that featured him and his signature on the cover and offered a Michael Jordan watch. Jordan had authorized the watch, but not the marketing campaign with Avon. He ended up settling with both companies for undisclosed sums.</a:t>
            </a:r>
          </a:p>
        </p:txBody>
      </p:sp>
      <p:pic>
        <p:nvPicPr>
          <p:cNvPr id="3" name="Picture 2" descr="A person on the cover of a magazine&#10;&#10;Description automatically generated">
            <a:extLst>
              <a:ext uri="{FF2B5EF4-FFF2-40B4-BE49-F238E27FC236}">
                <a16:creationId xmlns:a16="http://schemas.microsoft.com/office/drawing/2014/main" id="{0F383AC3-1A04-1F99-B9F9-515BB93EF24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7691" t="10256" r="12394" b="9936"/>
          <a:stretch/>
        </p:blipFill>
        <p:spPr bwMode="auto">
          <a:xfrm>
            <a:off x="6567948" y="3644817"/>
            <a:ext cx="2126226" cy="283117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00954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58496"/>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096256" y="281994"/>
            <a:ext cx="38984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normAutofit fontScale="90000"/>
          </a:bodyPr>
          <a:lstStyle/>
          <a:p>
            <a:r>
              <a:rPr lang="en-US" b="1" dirty="0">
                <a:solidFill>
                  <a:srgbClr val="FFFFFF"/>
                </a:solidFill>
              </a:rPr>
              <a:t>Case Study 2: </a:t>
            </a:r>
            <a:br>
              <a:rPr lang="en-US" b="1" dirty="0">
                <a:solidFill>
                  <a:srgbClr val="FFFFFF"/>
                </a:solidFill>
              </a:rPr>
            </a:br>
            <a:r>
              <a:rPr lang="en-US" b="1" dirty="0">
                <a:solidFill>
                  <a:srgbClr val="FFFFFF"/>
                </a:solidFill>
              </a:rPr>
              <a:t>Michael Jordan’s Lawsuits</a:t>
            </a:r>
          </a:p>
        </p:txBody>
      </p:sp>
      <p:sp>
        <p:nvSpPr>
          <p:cNvPr id="2" name="Content Placeholder 1"/>
          <p:cNvSpPr>
            <a:spLocks noGrp="1"/>
          </p:cNvSpPr>
          <p:nvPr>
            <p:ph idx="1"/>
          </p:nvPr>
        </p:nvSpPr>
        <p:spPr>
          <a:xfrm>
            <a:off x="457200" y="2176823"/>
            <a:ext cx="8229600" cy="3053545"/>
          </a:xfrm>
        </p:spPr>
        <p:txBody>
          <a:bodyPr>
            <a:noAutofit/>
          </a:bodyPr>
          <a:lstStyle/>
          <a:p>
            <a:r>
              <a:rPr lang="en-US" sz="2400" dirty="0">
                <a:solidFill>
                  <a:srgbClr val="FFFFFF"/>
                </a:solidFill>
              </a:rPr>
              <a:t>Sports Illustrated published a </a:t>
            </a:r>
            <a:r>
              <a:rPr lang="en-US" sz="2400" dirty="0" err="1">
                <a:solidFill>
                  <a:srgbClr val="FFFFFF"/>
                </a:solidFill>
              </a:rPr>
              <a:t>commerative</a:t>
            </a:r>
            <a:r>
              <a:rPr lang="en-US" sz="2400" dirty="0">
                <a:solidFill>
                  <a:srgbClr val="FFFFFF"/>
                </a:solidFill>
              </a:rPr>
              <a:t> issue to celebrate Jordan’s induction into the Basketball Hall of Fame in 2009. Two competing Chicago-area supermarket chains, Dominick’s Finer Foods and Jewel–Osco, had ads in the issue.</a:t>
            </a:r>
          </a:p>
          <a:p>
            <a:r>
              <a:rPr lang="en-US" sz="2400" dirty="0">
                <a:solidFill>
                  <a:srgbClr val="FFFFFF"/>
                </a:solidFill>
              </a:rPr>
              <a:t>The Jewel–Osco ad featured a pair of basketball shoes with Jordan’s number with the Chicago Bulls, 23.  The Dominick’s ad featured the number 23 in colors that mimicked the Bull’s “away” uniforms and a silhouette of a player dunking a basketball, reminiscent of the trademarked “Air Jordan” logo. At the bottom was a for a ”Rancher’s Reserve” steak. </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Tree>
    <p:extLst>
      <p:ext uri="{BB962C8B-B14F-4D97-AF65-F5344CB8AC3E}">
        <p14:creationId xmlns:p14="http://schemas.microsoft.com/office/powerpoint/2010/main" val="750811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58496"/>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096256" y="281994"/>
            <a:ext cx="38984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normAutofit fontScale="90000"/>
          </a:bodyPr>
          <a:lstStyle/>
          <a:p>
            <a:r>
              <a:rPr lang="en-US" b="1" dirty="0">
                <a:solidFill>
                  <a:srgbClr val="FFFFFF"/>
                </a:solidFill>
              </a:rPr>
              <a:t>Case Study 2: </a:t>
            </a:r>
            <a:br>
              <a:rPr lang="en-US" b="1" dirty="0">
                <a:solidFill>
                  <a:srgbClr val="FFFFFF"/>
                </a:solidFill>
              </a:rPr>
            </a:br>
            <a:r>
              <a:rPr lang="en-US" b="1" dirty="0">
                <a:solidFill>
                  <a:srgbClr val="FFFFFF"/>
                </a:solidFill>
              </a:rPr>
              <a:t>Michael Jordan’s Lawsuits</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pic>
        <p:nvPicPr>
          <p:cNvPr id="6" name="Picture 5">
            <a:extLst>
              <a:ext uri="{FF2B5EF4-FFF2-40B4-BE49-F238E27FC236}">
                <a16:creationId xmlns:a16="http://schemas.microsoft.com/office/drawing/2014/main" id="{B009431D-4639-27DF-9E4E-EE2E0BD8D36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86818" y="2218402"/>
            <a:ext cx="2928149" cy="3965501"/>
          </a:xfrm>
          <a:prstGeom prst="rect">
            <a:avLst/>
          </a:prstGeom>
          <a:noFill/>
          <a:ln>
            <a:noFill/>
          </a:ln>
        </p:spPr>
      </p:pic>
      <p:pic>
        <p:nvPicPr>
          <p:cNvPr id="8" name="Picture 7" descr="A advertisement for a shoe&#10;&#10;Description automatically generated">
            <a:extLst>
              <a:ext uri="{FF2B5EF4-FFF2-40B4-BE49-F238E27FC236}">
                <a16:creationId xmlns:a16="http://schemas.microsoft.com/office/drawing/2014/main" id="{25961CDF-90E2-B64D-4E28-256F34AABFB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4051"/>
          <a:stretch/>
        </p:blipFill>
        <p:spPr bwMode="auto">
          <a:xfrm>
            <a:off x="1175038" y="2218403"/>
            <a:ext cx="2982145" cy="39655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69722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58496"/>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096256" y="281994"/>
            <a:ext cx="38984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normAutofit fontScale="90000"/>
          </a:bodyPr>
          <a:lstStyle/>
          <a:p>
            <a:r>
              <a:rPr lang="en-US" b="1" dirty="0">
                <a:solidFill>
                  <a:srgbClr val="FFFFFF"/>
                </a:solidFill>
              </a:rPr>
              <a:t>Case Study 2: </a:t>
            </a:r>
            <a:br>
              <a:rPr lang="en-US" b="1" dirty="0">
                <a:solidFill>
                  <a:srgbClr val="FFFFFF"/>
                </a:solidFill>
              </a:rPr>
            </a:br>
            <a:r>
              <a:rPr lang="en-US" b="1" dirty="0">
                <a:solidFill>
                  <a:srgbClr val="FFFFFF"/>
                </a:solidFill>
              </a:rPr>
              <a:t>Michael Jordan’s Lawsuits</a:t>
            </a:r>
          </a:p>
        </p:txBody>
      </p:sp>
      <p:sp>
        <p:nvSpPr>
          <p:cNvPr id="2" name="Content Placeholder 1"/>
          <p:cNvSpPr>
            <a:spLocks noGrp="1"/>
          </p:cNvSpPr>
          <p:nvPr>
            <p:ph idx="1"/>
          </p:nvPr>
        </p:nvSpPr>
        <p:spPr>
          <a:xfrm>
            <a:off x="457200" y="2176823"/>
            <a:ext cx="8229600" cy="3053545"/>
          </a:xfrm>
        </p:spPr>
        <p:txBody>
          <a:bodyPr>
            <a:noAutofit/>
          </a:bodyPr>
          <a:lstStyle/>
          <a:p>
            <a:r>
              <a:rPr lang="en-US" sz="2400" dirty="0">
                <a:solidFill>
                  <a:srgbClr val="FFFFFF"/>
                </a:solidFill>
              </a:rPr>
              <a:t>The issue had many such ads. But Jordan sued over the two supermarkets’ ads, saying that they “didn't fit the strategy.” </a:t>
            </a:r>
          </a:p>
          <a:p>
            <a:r>
              <a:rPr lang="en-US" sz="2400" dirty="0">
                <a:solidFill>
                  <a:srgbClr val="FFFFFF"/>
                </a:solidFill>
              </a:rPr>
              <a:t>In addition to both being for businesses that Jordan may not have wanted to be associated with, the coupon could compete with Jordan’s steakhouses. </a:t>
            </a:r>
          </a:p>
          <a:p>
            <a:r>
              <a:rPr lang="en-US" sz="2400" dirty="0">
                <a:solidFill>
                  <a:srgbClr val="FFFFFF"/>
                </a:solidFill>
              </a:rPr>
              <a:t>“This shows I will protect my name to the fullest,” Jordan said. “It’s my name and I worked hard for it, ... and I’m not just going to let someone take it.”</a:t>
            </a:r>
          </a:p>
          <a:p>
            <a:endParaRPr lang="en-US" sz="2400" dirty="0">
              <a:solidFill>
                <a:srgbClr val="FFFFFF"/>
              </a:solidFill>
            </a:endParaRPr>
          </a:p>
          <a:p>
            <a:endParaRPr lang="en-US" sz="2400" dirty="0">
              <a:solidFill>
                <a:srgbClr val="FFFFFF"/>
              </a:solidFill>
            </a:endParaRP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
        <p:nvSpPr>
          <p:cNvPr id="3" name="Content Placeholder 1">
            <a:extLst>
              <a:ext uri="{FF2B5EF4-FFF2-40B4-BE49-F238E27FC236}">
                <a16:creationId xmlns:a16="http://schemas.microsoft.com/office/drawing/2014/main" id="{FCE74767-534F-7E2B-A2F6-00B63F73054A}"/>
              </a:ext>
            </a:extLst>
          </p:cNvPr>
          <p:cNvSpPr txBox="1">
            <a:spLocks/>
          </p:cNvSpPr>
          <p:nvPr/>
        </p:nvSpPr>
        <p:spPr>
          <a:xfrm>
            <a:off x="575187" y="5427086"/>
            <a:ext cx="8229600" cy="58679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dirty="0">
                <a:solidFill>
                  <a:srgbClr val="FFFFFF"/>
                </a:solidFill>
              </a:rPr>
              <a:t>Is this a good misappropriation claim?</a:t>
            </a:r>
          </a:p>
        </p:txBody>
      </p:sp>
    </p:spTree>
    <p:extLst>
      <p:ext uri="{BB962C8B-B14F-4D97-AF65-F5344CB8AC3E}">
        <p14:creationId xmlns:p14="http://schemas.microsoft.com/office/powerpoint/2010/main" val="3044542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58496"/>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096256" y="281994"/>
            <a:ext cx="38984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normAutofit fontScale="90000"/>
          </a:bodyPr>
          <a:lstStyle/>
          <a:p>
            <a:r>
              <a:rPr lang="en-US" b="1" dirty="0">
                <a:solidFill>
                  <a:srgbClr val="FFFFFF"/>
                </a:solidFill>
              </a:rPr>
              <a:t>Case Study 2: </a:t>
            </a:r>
            <a:br>
              <a:rPr lang="en-US" b="1" dirty="0">
                <a:solidFill>
                  <a:srgbClr val="FFFFFF"/>
                </a:solidFill>
              </a:rPr>
            </a:br>
            <a:r>
              <a:rPr lang="en-US" b="1" dirty="0">
                <a:solidFill>
                  <a:srgbClr val="FFFFFF"/>
                </a:solidFill>
              </a:rPr>
              <a:t>Michael Jordan’s Lawsuits</a:t>
            </a:r>
          </a:p>
        </p:txBody>
      </p:sp>
      <p:sp>
        <p:nvSpPr>
          <p:cNvPr id="2" name="Content Placeholder 1"/>
          <p:cNvSpPr>
            <a:spLocks noGrp="1"/>
          </p:cNvSpPr>
          <p:nvPr>
            <p:ph idx="1"/>
          </p:nvPr>
        </p:nvSpPr>
        <p:spPr>
          <a:xfrm>
            <a:off x="457200" y="2176823"/>
            <a:ext cx="8229600" cy="3053545"/>
          </a:xfrm>
        </p:spPr>
        <p:txBody>
          <a:bodyPr>
            <a:noAutofit/>
          </a:bodyPr>
          <a:lstStyle/>
          <a:p>
            <a:r>
              <a:rPr lang="en-US" sz="2400" dirty="0">
                <a:solidFill>
                  <a:srgbClr val="FFFFFF"/>
                </a:solidFill>
              </a:rPr>
              <a:t>A federal trial judge initially dismissed Jordan’s lawsuit against Jewel–Osco, ruling that the ad was not commercial speech because it did not propose a business transaction. But and appeals court reversed, holding that it was commercial speech because it was “aimed at promoting store's brand and enhancing consumer goodwill.” </a:t>
            </a:r>
          </a:p>
          <a:p>
            <a:r>
              <a:rPr lang="en-US" sz="2400" dirty="0">
                <a:solidFill>
                  <a:srgbClr val="FFFFFF"/>
                </a:solidFill>
              </a:rPr>
              <a:t>The case was sent back to the trial court, which held that the ad had violated Jordan’s right of publicity, and in August 2015 a jury awarded Jordan $8.9 million. </a:t>
            </a:r>
          </a:p>
          <a:p>
            <a:r>
              <a:rPr lang="en-US" sz="2400" dirty="0">
                <a:solidFill>
                  <a:srgbClr val="FFFFFF"/>
                </a:solidFill>
              </a:rPr>
              <a:t>Jordan said that he would give the jury award to charity. “This was never about the money,” he said. </a:t>
            </a:r>
          </a:p>
          <a:p>
            <a:endParaRPr lang="en-US" sz="2400" dirty="0">
              <a:solidFill>
                <a:srgbClr val="FFFFFF"/>
              </a:solidFill>
            </a:endParaRPr>
          </a:p>
          <a:p>
            <a:r>
              <a:rPr lang="en-US" sz="2400" dirty="0">
                <a:solidFill>
                  <a:srgbClr val="FFFFFF"/>
                </a:solidFill>
              </a:rPr>
              <a:t>Jewel–Osco filed a motion to get the damages award reduced. Meanwhile, the lawsuit against Dominick’s was scheduled for trial on December 2015.</a:t>
            </a:r>
          </a:p>
          <a:p>
            <a:endParaRPr lang="en-US" sz="2400" dirty="0">
              <a:solidFill>
                <a:srgbClr val="FFFFFF"/>
              </a:solidFill>
            </a:endParaRPr>
          </a:p>
          <a:p>
            <a:r>
              <a:rPr lang="en-US" sz="2400" dirty="0">
                <a:solidFill>
                  <a:srgbClr val="FFFFFF"/>
                </a:solidFill>
              </a:rPr>
              <a:t>But two weeks before that trial was to begin, Jordan announced that he had reached a confidential settlement of both lawsuits, and that the settlement amount would be donated to charity. </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Tree>
    <p:extLst>
      <p:ext uri="{BB962C8B-B14F-4D97-AF65-F5344CB8AC3E}">
        <p14:creationId xmlns:p14="http://schemas.microsoft.com/office/powerpoint/2010/main" val="4085911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58496"/>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096256" y="281994"/>
            <a:ext cx="38984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normAutofit fontScale="90000"/>
          </a:bodyPr>
          <a:lstStyle/>
          <a:p>
            <a:r>
              <a:rPr lang="en-US" b="1" dirty="0">
                <a:solidFill>
                  <a:srgbClr val="FFFFFF"/>
                </a:solidFill>
              </a:rPr>
              <a:t>Case Study 2: </a:t>
            </a:r>
            <a:br>
              <a:rPr lang="en-US" b="1" dirty="0">
                <a:solidFill>
                  <a:srgbClr val="FFFFFF"/>
                </a:solidFill>
              </a:rPr>
            </a:br>
            <a:r>
              <a:rPr lang="en-US" b="1" dirty="0">
                <a:solidFill>
                  <a:srgbClr val="FFFFFF"/>
                </a:solidFill>
              </a:rPr>
              <a:t>Michael Jordan’s Lawsuits</a:t>
            </a:r>
          </a:p>
        </p:txBody>
      </p:sp>
      <p:sp>
        <p:nvSpPr>
          <p:cNvPr id="2" name="Content Placeholder 1"/>
          <p:cNvSpPr>
            <a:spLocks noGrp="1"/>
          </p:cNvSpPr>
          <p:nvPr>
            <p:ph idx="1"/>
          </p:nvPr>
        </p:nvSpPr>
        <p:spPr>
          <a:xfrm>
            <a:off x="457200" y="2176823"/>
            <a:ext cx="8229600" cy="3053545"/>
          </a:xfrm>
        </p:spPr>
        <p:txBody>
          <a:bodyPr>
            <a:noAutofit/>
          </a:bodyPr>
          <a:lstStyle/>
          <a:p>
            <a:r>
              <a:rPr lang="en-US" sz="2400" dirty="0">
                <a:solidFill>
                  <a:srgbClr val="FFFFFF"/>
                </a:solidFill>
              </a:rPr>
              <a:t>Jewel–Osco filed a motion to get the damages award reduced. Meanwhile, the lawsuit against Dominick’s was scheduled for trial on December 2015.</a:t>
            </a:r>
          </a:p>
          <a:p>
            <a:r>
              <a:rPr lang="en-US" sz="2400" dirty="0">
                <a:solidFill>
                  <a:srgbClr val="FFFFFF"/>
                </a:solidFill>
              </a:rPr>
              <a:t>Two weeks before that trial was to begin, Jordan announced that he had reached a confidential settlement of both lawsuits, and that the settlement amount would be donated to charity. </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pic>
        <p:nvPicPr>
          <p:cNvPr id="4" name="Picture 3" descr="A blue background with white text&#10;&#10;Description automatically generated">
            <a:extLst>
              <a:ext uri="{FF2B5EF4-FFF2-40B4-BE49-F238E27FC236}">
                <a16:creationId xmlns:a16="http://schemas.microsoft.com/office/drawing/2014/main" id="{8F4A3C4C-DE63-1C44-9BB6-DD09A2B27949}"/>
              </a:ext>
            </a:extLst>
          </p:cNvPr>
          <p:cNvPicPr>
            <a:picLocks noChangeAspect="1"/>
          </p:cNvPicPr>
          <p:nvPr/>
        </p:nvPicPr>
        <p:blipFill>
          <a:blip r:embed="rId3"/>
          <a:stretch>
            <a:fillRect/>
          </a:stretch>
        </p:blipFill>
        <p:spPr>
          <a:xfrm>
            <a:off x="1720644" y="5205224"/>
            <a:ext cx="5485171" cy="1109758"/>
          </a:xfrm>
          <a:prstGeom prst="rect">
            <a:avLst/>
          </a:prstGeom>
        </p:spPr>
      </p:pic>
    </p:spTree>
    <p:extLst>
      <p:ext uri="{BB962C8B-B14F-4D97-AF65-F5344CB8AC3E}">
        <p14:creationId xmlns:p14="http://schemas.microsoft.com/office/powerpoint/2010/main" val="1319869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340096" y="281994"/>
            <a:ext cx="36546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normAutofit fontScale="90000"/>
          </a:bodyPr>
          <a:lstStyle/>
          <a:p>
            <a:r>
              <a:rPr lang="en-US" b="1" dirty="0">
                <a:solidFill>
                  <a:srgbClr val="FFFFFF"/>
                </a:solidFill>
              </a:rPr>
              <a:t>Case Study 2: </a:t>
            </a:r>
            <a:br>
              <a:rPr lang="en-US" b="1" dirty="0">
                <a:solidFill>
                  <a:srgbClr val="FFFFFF"/>
                </a:solidFill>
              </a:rPr>
            </a:br>
            <a:r>
              <a:rPr lang="en-US" b="1" dirty="0">
                <a:solidFill>
                  <a:srgbClr val="FFFFFF"/>
                </a:solidFill>
              </a:rPr>
              <a:t>Michael Jordan’s Lawsuits</a:t>
            </a:r>
          </a:p>
        </p:txBody>
      </p:sp>
      <p:sp>
        <p:nvSpPr>
          <p:cNvPr id="2" name="Content Placeholder 1"/>
          <p:cNvSpPr>
            <a:spLocks noGrp="1"/>
          </p:cNvSpPr>
          <p:nvPr>
            <p:ph idx="1"/>
          </p:nvPr>
        </p:nvSpPr>
        <p:spPr>
          <a:xfrm>
            <a:off x="457200" y="2521794"/>
            <a:ext cx="8229600" cy="3949340"/>
          </a:xfrm>
        </p:spPr>
        <p:txBody>
          <a:bodyPr>
            <a:noAutofit/>
          </a:bodyPr>
          <a:lstStyle/>
          <a:p>
            <a:pPr marL="0" indent="0" algn="ctr">
              <a:buNone/>
            </a:pPr>
            <a:r>
              <a:rPr lang="en-US" sz="3600" dirty="0">
                <a:solidFill>
                  <a:srgbClr val="FFFFFF"/>
                </a:solidFill>
              </a:rPr>
              <a:t>DISCUSSION QUESTIONS: </a:t>
            </a:r>
          </a:p>
          <a:p>
            <a:r>
              <a:rPr lang="en-US" sz="3600" i="1" dirty="0">
                <a:solidFill>
                  <a:srgbClr val="FFFFFF"/>
                </a:solidFill>
              </a:rPr>
              <a:t>The supermarket’s ads were like many others in the issue. Could they have anticipated the lawsuit? Was it fair for Jordan to sue them and not the others?</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Tree>
    <p:extLst>
      <p:ext uri="{BB962C8B-B14F-4D97-AF65-F5344CB8AC3E}">
        <p14:creationId xmlns:p14="http://schemas.microsoft.com/office/powerpoint/2010/main" val="1145581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5705856" y="281994"/>
            <a:ext cx="32888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“Commercial Speech”</a:t>
            </a:r>
          </a:p>
        </p:txBody>
      </p:sp>
      <p:sp>
        <p:nvSpPr>
          <p:cNvPr id="6" name="Content Placeholder 5"/>
          <p:cNvSpPr>
            <a:spLocks noGrp="1"/>
          </p:cNvSpPr>
          <p:nvPr>
            <p:ph idx="1"/>
          </p:nvPr>
        </p:nvSpPr>
        <p:spPr>
          <a:xfrm>
            <a:off x="457200" y="2277602"/>
            <a:ext cx="8229600" cy="4388669"/>
          </a:xfrm>
        </p:spPr>
        <p:txBody>
          <a:bodyPr>
            <a:noAutofit/>
          </a:bodyPr>
          <a:lstStyle/>
          <a:p>
            <a:pPr marL="460375" indent="-460375">
              <a:spcBef>
                <a:spcPts val="0"/>
              </a:spcBef>
              <a:spcAft>
                <a:spcPts val="600"/>
              </a:spcAft>
            </a:pPr>
            <a:r>
              <a:rPr lang="en-US" sz="2300" spc="-100" dirty="0"/>
              <a:t>Law generally considers both advertising and PR as “commercial speech,” since both are ultimately aimed at promoting commercial transactions</a:t>
            </a:r>
          </a:p>
          <a:p>
            <a:pPr marL="460375" indent="-460375">
              <a:spcBef>
                <a:spcPts val="0"/>
              </a:spcBef>
              <a:spcAft>
                <a:spcPts val="600"/>
              </a:spcAft>
            </a:pPr>
            <a:r>
              <a:rPr lang="en-US" sz="2300" spc="-100" dirty="0"/>
              <a:t>“Commercial speech” gets less protection under the First Amendment than other forms of speech (such as political speech)</a:t>
            </a:r>
          </a:p>
          <a:p>
            <a:pPr marL="460375" indent="-460375">
              <a:spcBef>
                <a:spcPts val="0"/>
              </a:spcBef>
              <a:spcAft>
                <a:spcPts val="600"/>
              </a:spcAft>
            </a:pPr>
            <a:r>
              <a:rPr lang="en-US" sz="2300" spc="-100" dirty="0"/>
              <a:t>Government can restrict or impose sanctions for some commercial speech, such as misleading (“false”) advertising or ads directed at children</a:t>
            </a:r>
          </a:p>
          <a:p>
            <a:pPr marL="460375" indent="-460375">
              <a:spcBef>
                <a:spcPts val="0"/>
              </a:spcBef>
              <a:spcAft>
                <a:spcPts val="600"/>
              </a:spcAft>
            </a:pPr>
            <a:r>
              <a:rPr lang="en-US" sz="2300" spc="-100" dirty="0"/>
              <a:t>The distinction between “commercial speech” and other forms of speech can sometimes be unclear</a:t>
            </a:r>
          </a:p>
          <a:p>
            <a:pPr marL="860425" lvl="1" indent="-460375">
              <a:spcBef>
                <a:spcPts val="0"/>
              </a:spcBef>
              <a:spcAft>
                <a:spcPts val="600"/>
              </a:spcAft>
            </a:pPr>
            <a:r>
              <a:rPr lang="en-US" sz="1900" spc="-100" dirty="0"/>
              <a:t>E.g., ads  or press releases addressing political issues</a:t>
            </a:r>
          </a:p>
        </p:txBody>
      </p:sp>
    </p:spTree>
    <p:extLst>
      <p:ext uri="{BB962C8B-B14F-4D97-AF65-F5344CB8AC3E}">
        <p14:creationId xmlns:p14="http://schemas.microsoft.com/office/powerpoint/2010/main" val="2974364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5683046" y="281994"/>
            <a:ext cx="3311662"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A Final Thought…</a:t>
            </a:r>
          </a:p>
        </p:txBody>
      </p:sp>
      <p:sp>
        <p:nvSpPr>
          <p:cNvPr id="6" name="Content Placeholder 5"/>
          <p:cNvSpPr>
            <a:spLocks noGrp="1"/>
          </p:cNvSpPr>
          <p:nvPr>
            <p:ph idx="1"/>
          </p:nvPr>
        </p:nvSpPr>
        <p:spPr>
          <a:xfrm>
            <a:off x="457200" y="2277602"/>
            <a:ext cx="8229600" cy="3688505"/>
          </a:xfrm>
        </p:spPr>
        <p:txBody>
          <a:bodyPr/>
          <a:lstStyle/>
          <a:p>
            <a:r>
              <a:rPr lang="en-US" dirty="0"/>
              <a:t>The law has some ways of dealing with massive users of copyrighted works. For example, radio stations and streaming services pay a licensing fee for unlimited usage of copyrighted music. Should a similar scheme be put in place for websites and services that frequently use </a:t>
            </a:r>
            <a:r>
              <a:rPr lang="en-US"/>
              <a:t>copyrighted works?</a:t>
            </a:r>
            <a:endParaRPr lang="en-US" dirty="0"/>
          </a:p>
        </p:txBody>
      </p:sp>
    </p:spTree>
    <p:extLst>
      <p:ext uri="{BB962C8B-B14F-4D97-AF65-F5344CB8AC3E}">
        <p14:creationId xmlns:p14="http://schemas.microsoft.com/office/powerpoint/2010/main" val="1824353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5705856" y="281994"/>
            <a:ext cx="328885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Defamation (Libel)</a:t>
            </a:r>
          </a:p>
        </p:txBody>
      </p:sp>
      <p:sp>
        <p:nvSpPr>
          <p:cNvPr id="6" name="Content Placeholder 5"/>
          <p:cNvSpPr>
            <a:spLocks noGrp="1"/>
          </p:cNvSpPr>
          <p:nvPr>
            <p:ph idx="1"/>
          </p:nvPr>
        </p:nvSpPr>
        <p:spPr>
          <a:xfrm>
            <a:off x="457200" y="2277602"/>
            <a:ext cx="8229600" cy="4388669"/>
          </a:xfrm>
        </p:spPr>
        <p:txBody>
          <a:bodyPr>
            <a:noAutofit/>
          </a:bodyPr>
          <a:lstStyle/>
          <a:p>
            <a:pPr marL="460375" indent="-460375">
              <a:spcBef>
                <a:spcPts val="0"/>
              </a:spcBef>
              <a:spcAft>
                <a:spcPts val="600"/>
              </a:spcAft>
            </a:pPr>
            <a:r>
              <a:rPr lang="en-US" sz="2300" spc="-100" dirty="0"/>
              <a:t>Defamation is a legal claim for a statement that harms someone’s reputation. </a:t>
            </a:r>
          </a:p>
          <a:p>
            <a:pPr marL="860425" lvl="1" indent="-460375">
              <a:spcBef>
                <a:spcPts val="0"/>
              </a:spcBef>
              <a:spcAft>
                <a:spcPts val="600"/>
              </a:spcAft>
            </a:pPr>
            <a:r>
              <a:rPr lang="en-US" sz="2000" dirty="0"/>
              <a:t>Traditionally, there are two forms: libel (written) and slander (spoken).</a:t>
            </a:r>
          </a:p>
          <a:p>
            <a:pPr marL="460375" indent="-460375">
              <a:spcBef>
                <a:spcPts val="0"/>
              </a:spcBef>
              <a:spcAft>
                <a:spcPts val="600"/>
              </a:spcAft>
            </a:pPr>
            <a:r>
              <a:rPr lang="en-US" sz="2300" dirty="0"/>
              <a:t>Under 18th Century law, any statement that harmed someone’s reputation could be defamatory, even if the statement was true. </a:t>
            </a:r>
          </a:p>
          <a:p>
            <a:pPr marL="860425" lvl="1" indent="-460375">
              <a:spcBef>
                <a:spcPts val="0"/>
              </a:spcBef>
              <a:spcAft>
                <a:spcPts val="600"/>
              </a:spcAft>
            </a:pPr>
            <a:r>
              <a:rPr lang="en-US" sz="2000" dirty="0"/>
              <a:t>In the 19th Century most states changed this to require that the statement had to be false</a:t>
            </a:r>
          </a:p>
          <a:p>
            <a:pPr marL="460375" indent="-460375">
              <a:spcBef>
                <a:spcPts val="0"/>
              </a:spcBef>
              <a:spcAft>
                <a:spcPts val="600"/>
              </a:spcAft>
            </a:pPr>
            <a:r>
              <a:rPr lang="en-US" sz="2300" dirty="0"/>
              <a:t>The U.S. Supreme Court made major changes to defamation law in </a:t>
            </a:r>
            <a:r>
              <a:rPr lang="en-US" sz="2300" i="1" dirty="0"/>
              <a:t>New York Times v. Sullivan</a:t>
            </a:r>
            <a:r>
              <a:rPr lang="en-US" sz="2300" dirty="0"/>
              <a:t> (1964) and subsequent cases.</a:t>
            </a:r>
          </a:p>
        </p:txBody>
      </p:sp>
    </p:spTree>
    <p:extLst>
      <p:ext uri="{BB962C8B-B14F-4D97-AF65-F5344CB8AC3E}">
        <p14:creationId xmlns:p14="http://schemas.microsoft.com/office/powerpoint/2010/main" val="944628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5559552" y="281994"/>
            <a:ext cx="3435155"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Defamation (Libel)</a:t>
            </a:r>
          </a:p>
        </p:txBody>
      </p:sp>
      <p:sp>
        <p:nvSpPr>
          <p:cNvPr id="6" name="Content Placeholder 5"/>
          <p:cNvSpPr>
            <a:spLocks noGrp="1"/>
          </p:cNvSpPr>
          <p:nvPr>
            <p:ph idx="1"/>
          </p:nvPr>
        </p:nvSpPr>
        <p:spPr>
          <a:xfrm>
            <a:off x="457200" y="2277602"/>
            <a:ext cx="8229600" cy="3688505"/>
          </a:xfrm>
        </p:spPr>
        <p:txBody>
          <a:bodyPr>
            <a:normAutofit fontScale="62500" lnSpcReduction="20000"/>
          </a:bodyPr>
          <a:lstStyle/>
          <a:p>
            <a:pPr>
              <a:lnSpc>
                <a:spcPct val="120000"/>
              </a:lnSpc>
              <a:spcBef>
                <a:spcPts val="0"/>
              </a:spcBef>
              <a:spcAft>
                <a:spcPts val="600"/>
              </a:spcAft>
            </a:pPr>
            <a:r>
              <a:rPr lang="en-US" sz="3600" dirty="0"/>
              <a:t>In </a:t>
            </a:r>
            <a:r>
              <a:rPr lang="en-US" sz="3600" i="1" dirty="0"/>
              <a:t>Sullivan</a:t>
            </a:r>
            <a:r>
              <a:rPr lang="en-US" sz="3600" dirty="0"/>
              <a:t>, the U.S. Supreme Court held that to win a defamation case, public officials must show that the speaker acted with “actual malice” </a:t>
            </a:r>
          </a:p>
          <a:p>
            <a:pPr lvl="1">
              <a:lnSpc>
                <a:spcPct val="120000"/>
              </a:lnSpc>
              <a:spcBef>
                <a:spcPts val="0"/>
              </a:spcBef>
              <a:spcAft>
                <a:spcPts val="600"/>
              </a:spcAft>
            </a:pPr>
            <a:r>
              <a:rPr lang="en-US" sz="3200" dirty="0"/>
              <a:t>“actual malice” means that the speaker made the statement either knowing that it was false or with “reckless disregard” whether it was true or not</a:t>
            </a:r>
          </a:p>
          <a:p>
            <a:pPr>
              <a:lnSpc>
                <a:spcPct val="120000"/>
              </a:lnSpc>
              <a:spcBef>
                <a:spcPts val="0"/>
              </a:spcBef>
              <a:spcAft>
                <a:spcPts val="600"/>
              </a:spcAft>
            </a:pPr>
            <a:r>
              <a:rPr lang="en-US" sz="3600" dirty="0"/>
              <a:t>Within a few years, this requirement was also applied to well known people: “public figures.”</a:t>
            </a:r>
          </a:p>
          <a:p>
            <a:pPr>
              <a:lnSpc>
                <a:spcPct val="120000"/>
              </a:lnSpc>
              <a:spcBef>
                <a:spcPts val="0"/>
              </a:spcBef>
              <a:spcAft>
                <a:spcPts val="600"/>
              </a:spcAft>
            </a:pPr>
            <a:r>
              <a:rPr lang="en-US" sz="3600" dirty="0"/>
              <a:t>The “actual malice” requirement does NOT apply in cases brought by “private figures unless they seek punitive damages</a:t>
            </a:r>
          </a:p>
        </p:txBody>
      </p:sp>
    </p:spTree>
    <p:extLst>
      <p:ext uri="{BB962C8B-B14F-4D97-AF65-F5344CB8AC3E}">
        <p14:creationId xmlns:p14="http://schemas.microsoft.com/office/powerpoint/2010/main" val="1982229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3"/>
          <a:srcRect/>
          <a:stretch/>
        </p:blipFill>
        <p:spPr>
          <a:xfrm>
            <a:off x="149293" y="390760"/>
            <a:ext cx="2487764" cy="333827"/>
          </a:xfrm>
          <a:prstGeom prst="rect">
            <a:avLst/>
          </a:prstGeom>
        </p:spPr>
      </p:pic>
      <p:sp>
        <p:nvSpPr>
          <p:cNvPr id="11" name="Subtitle 4"/>
          <p:cNvSpPr txBox="1">
            <a:spLocks/>
          </p:cNvSpPr>
          <p:nvPr/>
        </p:nvSpPr>
        <p:spPr>
          <a:xfrm>
            <a:off x="5291328" y="281994"/>
            <a:ext cx="3703379"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200" y="846138"/>
            <a:ext cx="8229600" cy="1143000"/>
          </a:xfrm>
        </p:spPr>
        <p:txBody>
          <a:bodyPr/>
          <a:lstStyle/>
          <a:p>
            <a:r>
              <a:rPr lang="en-US" dirty="0"/>
              <a:t>Defamation (Libel)</a:t>
            </a:r>
          </a:p>
        </p:txBody>
      </p:sp>
      <p:sp>
        <p:nvSpPr>
          <p:cNvPr id="6" name="Content Placeholder 5"/>
          <p:cNvSpPr>
            <a:spLocks noGrp="1"/>
          </p:cNvSpPr>
          <p:nvPr>
            <p:ph idx="1"/>
          </p:nvPr>
        </p:nvSpPr>
        <p:spPr>
          <a:xfrm>
            <a:off x="560437" y="1901753"/>
            <a:ext cx="8229602" cy="495095"/>
          </a:xfrm>
        </p:spPr>
        <p:txBody>
          <a:bodyPr numCol="1">
            <a:normAutofit/>
          </a:bodyPr>
          <a:lstStyle/>
          <a:p>
            <a:pPr marL="0" indent="0">
              <a:buNone/>
            </a:pPr>
            <a:r>
              <a:rPr lang="en-US" sz="2200" spc="-50" dirty="0"/>
              <a:t>After </a:t>
            </a:r>
            <a:r>
              <a:rPr lang="en-US" sz="2200" i="1" spc="-50" dirty="0"/>
              <a:t>Sullivan</a:t>
            </a:r>
            <a:r>
              <a:rPr lang="en-US" sz="2200" spc="-50" dirty="0"/>
              <a:t> and later cases, the requirements for a defamation case are:</a:t>
            </a:r>
          </a:p>
          <a:p>
            <a:endParaRPr lang="en-US" dirty="0"/>
          </a:p>
        </p:txBody>
      </p:sp>
      <p:sp>
        <p:nvSpPr>
          <p:cNvPr id="2" name="TextBox 1">
            <a:extLst>
              <a:ext uri="{FF2B5EF4-FFF2-40B4-BE49-F238E27FC236}">
                <a16:creationId xmlns:a16="http://schemas.microsoft.com/office/drawing/2014/main" id="{ED77334C-4021-BAC4-00BA-885330E545E1}"/>
              </a:ext>
            </a:extLst>
          </p:cNvPr>
          <p:cNvSpPr txBox="1"/>
          <p:nvPr/>
        </p:nvSpPr>
        <p:spPr>
          <a:xfrm>
            <a:off x="635714" y="2279795"/>
            <a:ext cx="8229600" cy="1446550"/>
          </a:xfrm>
          <a:prstGeom prst="rect">
            <a:avLst/>
          </a:prstGeom>
          <a:noFill/>
        </p:spPr>
        <p:txBody>
          <a:bodyPr wrap="square" numCol="1" rtlCol="0">
            <a:spAutoFit/>
          </a:bodyPr>
          <a:lstStyle/>
          <a:p>
            <a:r>
              <a:rPr lang="en-US" sz="1600" b="1" dirty="0"/>
              <a:t>For all Plaintiffs:</a:t>
            </a:r>
          </a:p>
          <a:p>
            <a:pPr marL="342900" indent="-342900">
              <a:buFont typeface="+mj-lt"/>
              <a:buAutoNum type="arabicPeriod"/>
            </a:pPr>
            <a:r>
              <a:rPr lang="en-US" sz="1600" i="1" dirty="0"/>
              <a:t>Publication: </a:t>
            </a:r>
            <a:r>
              <a:rPr lang="en-US" sz="1600" dirty="0"/>
              <a:t>defendant published statement to third party</a:t>
            </a:r>
          </a:p>
          <a:p>
            <a:pPr marL="342900" indent="-342900">
              <a:buFont typeface="+mj-lt"/>
              <a:buAutoNum type="arabicPeriod"/>
            </a:pPr>
            <a:r>
              <a:rPr lang="en-US" sz="1600" i="1" dirty="0"/>
              <a:t>Identification:</a:t>
            </a:r>
            <a:r>
              <a:rPr lang="en-US" sz="1600" dirty="0"/>
              <a:t> statement was about ("of and concerning") the plaintiff(s)</a:t>
            </a:r>
          </a:p>
          <a:p>
            <a:pPr marL="342900" indent="-342900">
              <a:buFont typeface="+mj-lt"/>
              <a:buAutoNum type="arabicPeriod"/>
            </a:pPr>
            <a:r>
              <a:rPr lang="en-US" sz="1600" i="1" dirty="0"/>
              <a:t>Defamation:</a:t>
            </a:r>
            <a:r>
              <a:rPr lang="en-US" sz="1600" dirty="0"/>
              <a:t> statement was defamatory (actual harm may be required)</a:t>
            </a:r>
          </a:p>
          <a:p>
            <a:pPr marL="342900" indent="-342900">
              <a:buFont typeface="+mj-lt"/>
              <a:buAutoNum type="arabicPeriod"/>
            </a:pPr>
            <a:endParaRPr lang="en-US" sz="500" dirty="0"/>
          </a:p>
          <a:p>
            <a:r>
              <a:rPr lang="en-US" sz="1600" b="1" dirty="0"/>
              <a:t>Other requirements vary by type of plaintiff(s) and nature of issue in the statement:</a:t>
            </a:r>
          </a:p>
        </p:txBody>
      </p:sp>
      <p:graphicFrame>
        <p:nvGraphicFramePr>
          <p:cNvPr id="7" name="Table 7">
            <a:extLst>
              <a:ext uri="{FF2B5EF4-FFF2-40B4-BE49-F238E27FC236}">
                <a16:creationId xmlns:a16="http://schemas.microsoft.com/office/drawing/2014/main" id="{554E8BDB-A817-331D-C056-02D47AE7C889}"/>
              </a:ext>
            </a:extLst>
          </p:cNvPr>
          <p:cNvGraphicFramePr>
            <a:graphicFrameLocks noGrp="1"/>
          </p:cNvGraphicFramePr>
          <p:nvPr>
            <p:extLst>
              <p:ext uri="{D42A27DB-BD31-4B8C-83A1-F6EECF244321}">
                <p14:modId xmlns:p14="http://schemas.microsoft.com/office/powerpoint/2010/main" val="1158798178"/>
              </p:ext>
            </p:extLst>
          </p:nvPr>
        </p:nvGraphicFramePr>
        <p:xfrm>
          <a:off x="560437" y="3668342"/>
          <a:ext cx="8111613" cy="2926080"/>
        </p:xfrm>
        <a:graphic>
          <a:graphicData uri="http://schemas.openxmlformats.org/drawingml/2006/table">
            <a:tbl>
              <a:tblPr firstRow="1" bandRow="1">
                <a:tableStyleId>{5C22544A-7EE6-4342-B048-85BDC9FD1C3A}</a:tableStyleId>
              </a:tblPr>
              <a:tblGrid>
                <a:gridCol w="1071716">
                  <a:extLst>
                    <a:ext uri="{9D8B030D-6E8A-4147-A177-3AD203B41FA5}">
                      <a16:colId xmlns:a16="http://schemas.microsoft.com/office/drawing/2014/main" val="2151514030"/>
                    </a:ext>
                  </a:extLst>
                </a:gridCol>
                <a:gridCol w="2702299">
                  <a:extLst>
                    <a:ext uri="{9D8B030D-6E8A-4147-A177-3AD203B41FA5}">
                      <a16:colId xmlns:a16="http://schemas.microsoft.com/office/drawing/2014/main" val="3841210771"/>
                    </a:ext>
                  </a:extLst>
                </a:gridCol>
                <a:gridCol w="4337598">
                  <a:extLst>
                    <a:ext uri="{9D8B030D-6E8A-4147-A177-3AD203B41FA5}">
                      <a16:colId xmlns:a16="http://schemas.microsoft.com/office/drawing/2014/main" val="3714972035"/>
                    </a:ext>
                  </a:extLst>
                </a:gridCol>
              </a:tblGrid>
              <a:tr h="288691">
                <a:tc>
                  <a:txBody>
                    <a:bodyPr/>
                    <a:lstStyle/>
                    <a:p>
                      <a:pPr algn="l"/>
                      <a:endParaRPr lang="en-US" sz="15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500" b="1" dirty="0">
                          <a:solidFill>
                            <a:schemeClr val="tx1"/>
                          </a:solidFill>
                        </a:rPr>
                        <a:t>Public Official or Public Figure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500" b="1" dirty="0">
                          <a:solidFill>
                            <a:schemeClr val="tx1"/>
                          </a:solidFill>
                        </a:rPr>
                        <a:t>Private Figure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813755"/>
                  </a:ext>
                </a:extLst>
              </a:tr>
              <a:tr h="244610">
                <a:tc>
                  <a:txBody>
                    <a:bodyPr/>
                    <a:lstStyle/>
                    <a:p>
                      <a:pPr algn="ctr"/>
                      <a:r>
                        <a:rPr lang="en-US" sz="1500" b="1" dirty="0">
                          <a:solidFill>
                            <a:schemeClr val="tx1"/>
                          </a:solidFill>
                        </a:rPr>
                        <a:t>Matter of Public Concern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82880" indent="-182880" algn="l">
                        <a:buFont typeface="+mj-lt"/>
                        <a:buAutoNum type="arabicPeriod" startAt="4"/>
                      </a:pPr>
                      <a:r>
                        <a:rPr lang="en-US" sz="1500" b="0" i="1" dirty="0">
                          <a:solidFill>
                            <a:schemeClr val="tx1"/>
                          </a:solidFill>
                        </a:rPr>
                        <a:t>Falsity: </a:t>
                      </a:r>
                      <a:r>
                        <a:rPr lang="en-US" sz="1500" b="0" dirty="0">
                          <a:solidFill>
                            <a:schemeClr val="tx1"/>
                          </a:solidFill>
                        </a:rPr>
                        <a:t>plaintiff must show that statement was false</a:t>
                      </a:r>
                    </a:p>
                    <a:p>
                      <a:pPr marL="182880" indent="-182880" algn="l">
                        <a:buFont typeface="+mj-lt"/>
                        <a:buAutoNum type="arabicPeriod" startAt="4"/>
                      </a:pPr>
                      <a:r>
                        <a:rPr lang="en-US" sz="1500" b="0" i="1" dirty="0">
                          <a:solidFill>
                            <a:schemeClr val="tx1"/>
                          </a:solidFill>
                        </a:rPr>
                        <a:t>Fault:</a:t>
                      </a:r>
                      <a:r>
                        <a:rPr lang="en-US" sz="1500" b="0" dirty="0">
                          <a:solidFill>
                            <a:schemeClr val="tx1"/>
                          </a:solidFill>
                        </a:rPr>
                        <a:t> plaintiff must show "actual malice”</a:t>
                      </a:r>
                    </a:p>
                    <a:p>
                      <a:pPr marL="342900" indent="-342900" algn="l">
                        <a:buFont typeface="+mj-lt"/>
                        <a:buAutoNum type="arabicPeriod" startAt="4"/>
                      </a:pPr>
                      <a:endParaRPr lang="en-US" sz="15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82880" indent="-182880" algn="l">
                        <a:buFont typeface="+mj-lt"/>
                        <a:buAutoNum type="arabicPeriod" startAt="4"/>
                      </a:pPr>
                      <a:r>
                        <a:rPr lang="en-US" sz="1500" b="0" i="1" dirty="0">
                          <a:solidFill>
                            <a:schemeClr val="tx1"/>
                          </a:solidFill>
                        </a:rPr>
                        <a:t>Falsity:</a:t>
                      </a:r>
                      <a:r>
                        <a:rPr lang="en-US" sz="1500" b="0" dirty="0">
                          <a:solidFill>
                            <a:schemeClr val="tx1"/>
                          </a:solidFill>
                        </a:rPr>
                        <a:t> plaintiff must show that statement was false</a:t>
                      </a:r>
                    </a:p>
                    <a:p>
                      <a:pPr marL="182880" indent="-182880" algn="l">
                        <a:buFont typeface="+mj-lt"/>
                        <a:buAutoNum type="arabicPeriod" startAt="4"/>
                      </a:pPr>
                      <a:r>
                        <a:rPr lang="en-US" sz="1500" b="0" i="1" dirty="0">
                          <a:solidFill>
                            <a:schemeClr val="tx1"/>
                          </a:solidFill>
                        </a:rPr>
                        <a:t>Fault:</a:t>
                      </a:r>
                      <a:r>
                        <a:rPr lang="en-US" sz="1500" b="0" dirty="0">
                          <a:solidFill>
                            <a:schemeClr val="tx1"/>
                          </a:solidFill>
                        </a:rPr>
                        <a:t> for compensatory damages, state sets standard, which must be at least negligence; </a:t>
                      </a:r>
                      <a:br>
                        <a:rPr lang="en-US" sz="1500" b="0" dirty="0">
                          <a:solidFill>
                            <a:schemeClr val="tx1"/>
                          </a:solidFill>
                        </a:rPr>
                      </a:br>
                      <a:r>
                        <a:rPr lang="en-US" sz="1500" b="0" dirty="0">
                          <a:solidFill>
                            <a:schemeClr val="tx1"/>
                          </a:solidFill>
                        </a:rPr>
                        <a:t>for punitive damages, plaintiff must show “actual malice” </a:t>
                      </a:r>
                    </a:p>
                    <a:p>
                      <a:pPr marL="0" indent="0" algn="l">
                        <a:buFont typeface="+mj-lt"/>
                        <a:buNone/>
                      </a:pPr>
                      <a:r>
                        <a:rPr lang="en-US" sz="1200" b="0" dirty="0">
                          <a:solidFill>
                            <a:schemeClr val="tx1"/>
                          </a:solidFill>
                        </a:rPr>
                        <a:t>(in some states these requirements vary depending on whether the defendant is a media or non-media entity)</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7493384"/>
                  </a:ext>
                </a:extLst>
              </a:tr>
              <a:tr h="370840">
                <a:tc>
                  <a:txBody>
                    <a:bodyPr/>
                    <a:lstStyle/>
                    <a:p>
                      <a:pPr algn="ctr"/>
                      <a:r>
                        <a:rPr lang="en-US" sz="1500" b="1" dirty="0">
                          <a:solidFill>
                            <a:schemeClr val="tx1"/>
                          </a:solidFill>
                        </a:rPr>
                        <a:t>Matter of Private Concern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82880" indent="-182880" algn="l">
                        <a:buFont typeface="+mj-lt"/>
                        <a:buAutoNum type="arabicPeriod" startAt="4"/>
                      </a:pPr>
                      <a:r>
                        <a:rPr lang="en-US" sz="1500" b="0" i="1" dirty="0">
                          <a:solidFill>
                            <a:schemeClr val="tx1"/>
                          </a:solidFill>
                        </a:rPr>
                        <a:t>Falsity:</a:t>
                      </a:r>
                      <a:r>
                        <a:rPr lang="en-US" sz="1500" b="0" dirty="0">
                          <a:solidFill>
                            <a:schemeClr val="tx1"/>
                          </a:solidFill>
                        </a:rPr>
                        <a:t> plaintiff must show that statement was false</a:t>
                      </a:r>
                    </a:p>
                    <a:p>
                      <a:pPr marL="182880" marR="0" lvl="0" indent="-182880" algn="l" defTabSz="457200" rtl="0" eaLnBrk="1" fontAlgn="auto" latinLnBrk="0" hangingPunct="1">
                        <a:lnSpc>
                          <a:spcPct val="100000"/>
                        </a:lnSpc>
                        <a:spcBef>
                          <a:spcPts val="0"/>
                        </a:spcBef>
                        <a:spcAft>
                          <a:spcPts val="0"/>
                        </a:spcAft>
                        <a:buClrTx/>
                        <a:buSzTx/>
                        <a:buFont typeface="+mj-lt"/>
                        <a:buAutoNum type="arabicPeriod" startAt="4"/>
                        <a:tabLst/>
                        <a:defRPr/>
                      </a:pPr>
                      <a:r>
                        <a:rPr lang="en-US" sz="1500" b="0" i="1" dirty="0">
                          <a:solidFill>
                            <a:schemeClr val="tx1"/>
                          </a:solidFill>
                        </a:rPr>
                        <a:t>Fault:</a:t>
                      </a:r>
                      <a:r>
                        <a:rPr lang="en-US" sz="1500" b="0" dirty="0">
                          <a:solidFill>
                            <a:schemeClr val="tx1"/>
                          </a:solidFill>
                        </a:rPr>
                        <a:t> plaintiff must show "actual malice”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82880" indent="-182880" algn="l">
                        <a:buFont typeface="+mj-lt"/>
                        <a:buAutoNum type="arabicPeriod" startAt="4"/>
                      </a:pPr>
                      <a:r>
                        <a:rPr lang="en-US" sz="1500" b="0" i="1" dirty="0">
                          <a:solidFill>
                            <a:schemeClr val="tx1"/>
                          </a:solidFill>
                        </a:rPr>
                        <a:t>Falsity:</a:t>
                      </a:r>
                      <a:r>
                        <a:rPr lang="en-US" sz="1500" b="0" dirty="0">
                          <a:solidFill>
                            <a:schemeClr val="tx1"/>
                          </a:solidFill>
                        </a:rPr>
                        <a:t> falsity presumed but may be rebutted by defendant</a:t>
                      </a:r>
                    </a:p>
                    <a:p>
                      <a:pPr marL="182880" indent="-182880" algn="l">
                        <a:buFont typeface="+mj-lt"/>
                        <a:buAutoNum type="arabicPeriod" startAt="4"/>
                      </a:pPr>
                      <a:r>
                        <a:rPr lang="en-US" sz="1500" b="0" i="1" dirty="0">
                          <a:solidFill>
                            <a:schemeClr val="tx1"/>
                          </a:solidFill>
                        </a:rPr>
                        <a:t>Fault:</a:t>
                      </a:r>
                      <a:r>
                        <a:rPr lang="en-US" sz="1500" b="0" dirty="0">
                          <a:solidFill>
                            <a:schemeClr val="tx1"/>
                          </a:solidFill>
                        </a:rPr>
                        <a:t> state sets standard (but not strict liability)</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15004825"/>
                  </a:ext>
                </a:extLst>
              </a:tr>
            </a:tbl>
          </a:graphicData>
        </a:graphic>
      </p:graphicFrame>
    </p:spTree>
    <p:extLst>
      <p:ext uri="{BB962C8B-B14F-4D97-AF65-F5344CB8AC3E}">
        <p14:creationId xmlns:p14="http://schemas.microsoft.com/office/powerpoint/2010/main" val="1978271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6214"/>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800" dirty="0">
              <a:solidFill>
                <a:srgbClr val="FFFFFF"/>
              </a:solidFill>
            </a:endParaRPr>
          </a:p>
        </p:txBody>
      </p:sp>
      <p:sp>
        <p:nvSpPr>
          <p:cNvPr id="11" name="Subtitle 4"/>
          <p:cNvSpPr txBox="1">
            <a:spLocks/>
          </p:cNvSpPr>
          <p:nvPr/>
        </p:nvSpPr>
        <p:spPr>
          <a:xfrm>
            <a:off x="5352288" y="281994"/>
            <a:ext cx="3642419"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5" name="Title 4"/>
          <p:cNvSpPr>
            <a:spLocks noGrp="1"/>
          </p:cNvSpPr>
          <p:nvPr>
            <p:ph type="title"/>
          </p:nvPr>
        </p:nvSpPr>
        <p:spPr>
          <a:xfrm>
            <a:off x="457199" y="1115347"/>
            <a:ext cx="8229600" cy="1143000"/>
          </a:xfrm>
        </p:spPr>
        <p:txBody>
          <a:bodyPr>
            <a:noAutofit/>
          </a:bodyPr>
          <a:lstStyle/>
          <a:p>
            <a:r>
              <a:rPr lang="en-US" sz="3600" b="1" dirty="0">
                <a:solidFill>
                  <a:srgbClr val="FFFFFF"/>
                </a:solidFill>
              </a:rPr>
              <a:t>Case Study 1: JB &amp; Associates, Inc. v. Nebraska Cancer Coalition</a:t>
            </a:r>
          </a:p>
        </p:txBody>
      </p:sp>
      <p:sp>
        <p:nvSpPr>
          <p:cNvPr id="2" name="Content Placeholder 1"/>
          <p:cNvSpPr>
            <a:spLocks noGrp="1"/>
          </p:cNvSpPr>
          <p:nvPr>
            <p:ph idx="1"/>
          </p:nvPr>
        </p:nvSpPr>
        <p:spPr>
          <a:xfrm>
            <a:off x="240890" y="4389740"/>
            <a:ext cx="8662219" cy="1151131"/>
          </a:xfrm>
        </p:spPr>
        <p:txBody>
          <a:bodyPr>
            <a:noAutofit/>
          </a:bodyPr>
          <a:lstStyle/>
          <a:p>
            <a:pPr marL="347472" marR="0" algn="l">
              <a:spcBef>
                <a:spcPts val="0"/>
              </a:spcBef>
              <a:spcAft>
                <a:spcPts val="0"/>
              </a:spcAft>
            </a:pPr>
            <a:r>
              <a:rPr lang="en-US" sz="2200" kern="100" dirty="0">
                <a:solidFill>
                  <a:schemeClr val="bg1"/>
                </a:solidFill>
                <a:effectLst/>
                <a:ea typeface="Times New Roman" panose="02020603050405020304" pitchFamily="18" charset="0"/>
              </a:rPr>
              <a:t>The Nebraska Cancer Coalition’s “The Bed is Dead” campaign sought to explain cancer risks associated with indoor tanning. </a:t>
            </a:r>
          </a:p>
          <a:p>
            <a:pPr marL="347472" marR="0" algn="l">
              <a:spcBef>
                <a:spcPts val="0"/>
              </a:spcBef>
              <a:spcAft>
                <a:spcPts val="0"/>
              </a:spcAft>
            </a:pPr>
            <a:r>
              <a:rPr lang="en-US" sz="2200" kern="100" spc="-20" dirty="0">
                <a:solidFill>
                  <a:schemeClr val="bg1"/>
                </a:solidFill>
                <a:effectLst/>
                <a:ea typeface="Times New Roman" panose="02020603050405020304" pitchFamily="18" charset="0"/>
              </a:rPr>
              <a:t>The campaign featured the site thebedisdead.org and social media posts. </a:t>
            </a:r>
          </a:p>
          <a:p>
            <a:pPr marL="347472" marR="0" algn="l">
              <a:spcBef>
                <a:spcPts val="0"/>
              </a:spcBef>
              <a:spcAft>
                <a:spcPts val="0"/>
              </a:spcAft>
            </a:pPr>
            <a:r>
              <a:rPr lang="en-US" sz="2200" kern="100" dirty="0">
                <a:solidFill>
                  <a:schemeClr val="bg1"/>
                </a:solidFill>
                <a:effectLst/>
                <a:ea typeface="Times New Roman" panose="02020603050405020304" pitchFamily="18" charset="0"/>
              </a:rPr>
              <a:t>Seven companies that operated tanning salons sued, claiming that the statements regarding the dangers of tanning were false and defamatory, and hurt their businesses. </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pic>
        <p:nvPicPr>
          <p:cNvPr id="6" name="Picture 5" descr="A black and orange sign with white text&#10;&#10;Description automatically generated">
            <a:extLst>
              <a:ext uri="{FF2B5EF4-FFF2-40B4-BE49-F238E27FC236}">
                <a16:creationId xmlns:a16="http://schemas.microsoft.com/office/drawing/2014/main" id="{6005C67D-92CF-43F2-F216-3BD6CCB1DE8C}"/>
              </a:ext>
            </a:extLst>
          </p:cNvPr>
          <p:cNvPicPr>
            <a:picLocks noChangeAspect="1"/>
          </p:cNvPicPr>
          <p:nvPr/>
        </p:nvPicPr>
        <p:blipFill>
          <a:blip r:embed="rId3"/>
          <a:stretch>
            <a:fillRect/>
          </a:stretch>
        </p:blipFill>
        <p:spPr>
          <a:xfrm>
            <a:off x="2480706" y="2423346"/>
            <a:ext cx="4182585" cy="1801395"/>
          </a:xfrm>
          <a:prstGeom prst="rect">
            <a:avLst/>
          </a:prstGeom>
        </p:spPr>
      </p:pic>
    </p:spTree>
    <p:extLst>
      <p:ext uri="{BB962C8B-B14F-4D97-AF65-F5344CB8AC3E}">
        <p14:creationId xmlns:p14="http://schemas.microsoft.com/office/powerpoint/2010/main" val="46117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158496"/>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800" dirty="0">
              <a:solidFill>
                <a:srgbClr val="FFFFFF"/>
              </a:solidFill>
            </a:endParaRPr>
          </a:p>
        </p:txBody>
      </p:sp>
      <p:sp>
        <p:nvSpPr>
          <p:cNvPr id="11" name="Subtitle 4"/>
          <p:cNvSpPr txBox="1">
            <a:spLocks/>
          </p:cNvSpPr>
          <p:nvPr/>
        </p:nvSpPr>
        <p:spPr>
          <a:xfrm>
            <a:off x="5352288" y="281994"/>
            <a:ext cx="3642419"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
        <p:nvSpPr>
          <p:cNvPr id="3" name="Content Placeholder 1">
            <a:extLst>
              <a:ext uri="{FF2B5EF4-FFF2-40B4-BE49-F238E27FC236}">
                <a16:creationId xmlns:a16="http://schemas.microsoft.com/office/drawing/2014/main" id="{B15DA73F-2FD8-E102-1E98-FE1FC1080FCE}"/>
              </a:ext>
            </a:extLst>
          </p:cNvPr>
          <p:cNvSpPr txBox="1">
            <a:spLocks/>
          </p:cNvSpPr>
          <p:nvPr/>
        </p:nvSpPr>
        <p:spPr>
          <a:xfrm>
            <a:off x="550606" y="4868863"/>
            <a:ext cx="8229600" cy="58679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4000" dirty="0">
                <a:solidFill>
                  <a:srgbClr val="FFFFFF"/>
                </a:solidFill>
              </a:rPr>
              <a:t>Is this defamation?</a:t>
            </a:r>
          </a:p>
        </p:txBody>
      </p:sp>
      <p:sp>
        <p:nvSpPr>
          <p:cNvPr id="18" name="Title 4">
            <a:extLst>
              <a:ext uri="{FF2B5EF4-FFF2-40B4-BE49-F238E27FC236}">
                <a16:creationId xmlns:a16="http://schemas.microsoft.com/office/drawing/2014/main" id="{A3454256-E791-7E49-813F-1C2C3D538DCD}"/>
              </a:ext>
            </a:extLst>
          </p:cNvPr>
          <p:cNvSpPr>
            <a:spLocks noGrp="1"/>
          </p:cNvSpPr>
          <p:nvPr>
            <p:ph type="title"/>
          </p:nvPr>
        </p:nvSpPr>
        <p:spPr>
          <a:xfrm>
            <a:off x="457199" y="1115347"/>
            <a:ext cx="8229600" cy="1143000"/>
          </a:xfrm>
        </p:spPr>
        <p:txBody>
          <a:bodyPr>
            <a:noAutofit/>
          </a:bodyPr>
          <a:lstStyle/>
          <a:p>
            <a:r>
              <a:rPr lang="en-US" sz="3600" b="1" dirty="0">
                <a:solidFill>
                  <a:srgbClr val="FFFFFF"/>
                </a:solidFill>
              </a:rPr>
              <a:t>Case Study 1: JB &amp; Associates, Inc. v. Nebraska Cancer Coalition</a:t>
            </a:r>
          </a:p>
        </p:txBody>
      </p:sp>
      <p:pic>
        <p:nvPicPr>
          <p:cNvPr id="19" name="Picture 18" descr="A black and orange sign with white text&#10;&#10;Description automatically generated">
            <a:extLst>
              <a:ext uri="{FF2B5EF4-FFF2-40B4-BE49-F238E27FC236}">
                <a16:creationId xmlns:a16="http://schemas.microsoft.com/office/drawing/2014/main" id="{0CF6CB0E-0037-F4BB-2D6E-3AE975A9FD47}"/>
              </a:ext>
            </a:extLst>
          </p:cNvPr>
          <p:cNvPicPr>
            <a:picLocks noChangeAspect="1"/>
          </p:cNvPicPr>
          <p:nvPr/>
        </p:nvPicPr>
        <p:blipFill>
          <a:blip r:embed="rId3"/>
          <a:stretch>
            <a:fillRect/>
          </a:stretch>
        </p:blipFill>
        <p:spPr>
          <a:xfrm>
            <a:off x="2480706" y="2423346"/>
            <a:ext cx="4182585" cy="1801395"/>
          </a:xfrm>
          <a:prstGeom prst="rect">
            <a:avLst/>
          </a:prstGeom>
        </p:spPr>
      </p:pic>
    </p:spTree>
    <p:extLst>
      <p:ext uri="{BB962C8B-B14F-4D97-AF65-F5344CB8AC3E}">
        <p14:creationId xmlns:p14="http://schemas.microsoft.com/office/powerpoint/2010/main" val="997029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800" dirty="0">
              <a:solidFill>
                <a:srgbClr val="FFFFFF"/>
              </a:solidFill>
            </a:endParaRPr>
          </a:p>
        </p:txBody>
      </p:sp>
      <p:sp>
        <p:nvSpPr>
          <p:cNvPr id="11" name="Subtitle 4"/>
          <p:cNvSpPr txBox="1">
            <a:spLocks/>
          </p:cNvSpPr>
          <p:nvPr/>
        </p:nvSpPr>
        <p:spPr>
          <a:xfrm>
            <a:off x="5352288" y="281994"/>
            <a:ext cx="3642419"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2" name="Content Placeholder 1"/>
          <p:cNvSpPr>
            <a:spLocks noGrp="1"/>
          </p:cNvSpPr>
          <p:nvPr>
            <p:ph idx="1"/>
          </p:nvPr>
        </p:nvSpPr>
        <p:spPr>
          <a:xfrm>
            <a:off x="457199" y="2623124"/>
            <a:ext cx="8229600" cy="3043478"/>
          </a:xfrm>
        </p:spPr>
        <p:txBody>
          <a:bodyPr>
            <a:noAutofit/>
          </a:bodyPr>
          <a:lstStyle/>
          <a:p>
            <a:pPr marL="347472" marR="0" algn="l">
              <a:spcBef>
                <a:spcPts val="0"/>
              </a:spcBef>
              <a:spcAft>
                <a:spcPts val="0"/>
              </a:spcAft>
            </a:pPr>
            <a:r>
              <a:rPr lang="en-US" sz="2400" kern="100" dirty="0">
                <a:solidFill>
                  <a:schemeClr val="bg1"/>
                </a:solidFill>
                <a:effectLst/>
                <a:ea typeface="Times New Roman" panose="02020603050405020304" pitchFamily="18" charset="0"/>
              </a:rPr>
              <a:t>The trial court judge dismissed the lawsuit, holding that the statements on the </a:t>
            </a:r>
            <a:r>
              <a:rPr lang="en-US" sz="2400" kern="100" dirty="0" err="1">
                <a:solidFill>
                  <a:schemeClr val="bg1"/>
                </a:solidFill>
                <a:effectLst/>
                <a:ea typeface="Times New Roman" panose="02020603050405020304" pitchFamily="18" charset="0"/>
              </a:rPr>
              <a:t>BedIsDead</a:t>
            </a:r>
            <a:r>
              <a:rPr lang="en-US" sz="2400" kern="100" dirty="0">
                <a:solidFill>
                  <a:schemeClr val="bg1"/>
                </a:solidFill>
                <a:effectLst/>
                <a:ea typeface="Times New Roman" panose="02020603050405020304" pitchFamily="18" charset="0"/>
              </a:rPr>
              <a:t> website were about tanning generally, not about plaintiffs’ specific businesses and their services. </a:t>
            </a:r>
          </a:p>
          <a:p>
            <a:pPr marL="347472" marR="0" algn="l">
              <a:spcBef>
                <a:spcPts val="0"/>
              </a:spcBef>
              <a:spcAft>
                <a:spcPts val="0"/>
              </a:spcAft>
            </a:pPr>
            <a:r>
              <a:rPr lang="en-US" sz="2400" kern="100" dirty="0">
                <a:solidFill>
                  <a:schemeClr val="bg1"/>
                </a:solidFill>
                <a:effectLst/>
                <a:ea typeface="Times New Roman" panose="02020603050405020304" pitchFamily="18" charset="0"/>
              </a:rPr>
              <a:t>The Nebraska Supreme Court affirmed, holding that “there were insufficient facts to show recipients of [the] statements understood or should have understood the statements referred or were intended to refer to appellants.” </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
        <p:nvSpPr>
          <p:cNvPr id="10" name="Title 4">
            <a:extLst>
              <a:ext uri="{FF2B5EF4-FFF2-40B4-BE49-F238E27FC236}">
                <a16:creationId xmlns:a16="http://schemas.microsoft.com/office/drawing/2014/main" id="{0F15FE40-CE9B-69D0-903A-7D7B3A410FBA}"/>
              </a:ext>
            </a:extLst>
          </p:cNvPr>
          <p:cNvSpPr txBox="1">
            <a:spLocks/>
          </p:cNvSpPr>
          <p:nvPr/>
        </p:nvSpPr>
        <p:spPr>
          <a:xfrm>
            <a:off x="457199" y="1115347"/>
            <a:ext cx="822960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FFFFFF"/>
                </a:solidFill>
              </a:rPr>
              <a:t>Case Study 1: JB &amp; Associates, Inc. v. Nebraska Cancer Coalition</a:t>
            </a:r>
          </a:p>
        </p:txBody>
      </p:sp>
    </p:spTree>
    <p:extLst>
      <p:ext uri="{BB962C8B-B14F-4D97-AF65-F5344CB8AC3E}">
        <p14:creationId xmlns:p14="http://schemas.microsoft.com/office/powerpoint/2010/main" val="1714356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5376672" y="281994"/>
            <a:ext cx="3618035"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Two | Libel and Privacy in Public Relations</a:t>
            </a:r>
          </a:p>
        </p:txBody>
      </p:sp>
      <p:sp>
        <p:nvSpPr>
          <p:cNvPr id="2" name="Content Placeholder 1"/>
          <p:cNvSpPr>
            <a:spLocks noGrp="1"/>
          </p:cNvSpPr>
          <p:nvPr>
            <p:ph idx="1"/>
          </p:nvPr>
        </p:nvSpPr>
        <p:spPr>
          <a:xfrm>
            <a:off x="457200" y="2570291"/>
            <a:ext cx="8229600" cy="3633864"/>
          </a:xfrm>
        </p:spPr>
        <p:txBody>
          <a:bodyPr>
            <a:noAutofit/>
          </a:bodyPr>
          <a:lstStyle/>
          <a:p>
            <a:pPr marL="0" indent="0" algn="ctr">
              <a:buNone/>
            </a:pPr>
            <a:r>
              <a:rPr lang="en-US" dirty="0">
                <a:solidFill>
                  <a:srgbClr val="FFFFFF"/>
                </a:solidFill>
              </a:rPr>
              <a:t>DISCUSSION QUESTIONS: </a:t>
            </a:r>
          </a:p>
          <a:p>
            <a:pPr marL="0" indent="0">
              <a:buNone/>
            </a:pPr>
            <a:r>
              <a:rPr lang="en-US" sz="2400" i="1" dirty="0">
                <a:solidFill>
                  <a:srgbClr val="FFFFFF"/>
                </a:solidFill>
              </a:rPr>
              <a:t>The very nature of the “Bed is Dead” campaign set it against the business interests of businesses that offered interior tanning services. Was there any way to avoid this conflict? Any way to avoid it going to court? Would it have been better to consult and negotiate with the tanning salons before launching the campaign, or would that have undermined the campaign’s message?</a:t>
            </a: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2"/>
          <a:srcRect/>
          <a:stretch/>
        </p:blipFill>
        <p:spPr>
          <a:xfrm>
            <a:off x="149293" y="390760"/>
            <a:ext cx="2487764" cy="333827"/>
          </a:xfrm>
          <a:prstGeom prst="rect">
            <a:avLst/>
          </a:prstGeom>
        </p:spPr>
      </p:pic>
      <p:sp>
        <p:nvSpPr>
          <p:cNvPr id="6" name="Title 4">
            <a:extLst>
              <a:ext uri="{FF2B5EF4-FFF2-40B4-BE49-F238E27FC236}">
                <a16:creationId xmlns:a16="http://schemas.microsoft.com/office/drawing/2014/main" id="{39EE66A6-8275-9ED3-371B-A83F1936C7CA}"/>
              </a:ext>
            </a:extLst>
          </p:cNvPr>
          <p:cNvSpPr>
            <a:spLocks noGrp="1"/>
          </p:cNvSpPr>
          <p:nvPr>
            <p:ph type="title"/>
          </p:nvPr>
        </p:nvSpPr>
        <p:spPr>
          <a:xfrm>
            <a:off x="457199" y="1115347"/>
            <a:ext cx="8229600" cy="1143000"/>
          </a:xfrm>
        </p:spPr>
        <p:txBody>
          <a:bodyPr>
            <a:noAutofit/>
          </a:bodyPr>
          <a:lstStyle/>
          <a:p>
            <a:r>
              <a:rPr lang="en-US" sz="3600" b="1" dirty="0">
                <a:solidFill>
                  <a:srgbClr val="FFFFFF"/>
                </a:solidFill>
              </a:rPr>
              <a:t>Case Study 2: JB &amp; Associates, Inc. v. Nebraska Cancer Coalition</a:t>
            </a:r>
          </a:p>
        </p:txBody>
      </p:sp>
    </p:spTree>
    <p:extLst>
      <p:ext uri="{BB962C8B-B14F-4D97-AF65-F5344CB8AC3E}">
        <p14:creationId xmlns:p14="http://schemas.microsoft.com/office/powerpoint/2010/main" val="3530054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681</TotalTime>
  <Words>1949</Words>
  <Application>Microsoft Office PowerPoint</Application>
  <PresentationFormat>On-screen Show (4:3)</PresentationFormat>
  <Paragraphs>119</Paragraphs>
  <Slides>20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Digital Ethics </vt:lpstr>
      <vt:lpstr>“Commercial Speech”</vt:lpstr>
      <vt:lpstr>Defamation (Libel)</vt:lpstr>
      <vt:lpstr>Defamation (Libel)</vt:lpstr>
      <vt:lpstr>Defamation (Libel)</vt:lpstr>
      <vt:lpstr>Case Study 1: JB &amp; Associates, Inc. v. Nebraska Cancer Coalition</vt:lpstr>
      <vt:lpstr>Case Study 1: JB &amp; Associates, Inc. v. Nebraska Cancer Coalition</vt:lpstr>
      <vt:lpstr>PowerPoint Presentation</vt:lpstr>
      <vt:lpstr>Case Study 2: JB &amp; Associates, Inc. v. Nebraska Cancer Coalition</vt:lpstr>
      <vt:lpstr>Fair Use</vt:lpstr>
      <vt:lpstr>Privacy</vt:lpstr>
      <vt:lpstr>Privacy</vt:lpstr>
      <vt:lpstr>Case Study 2:  Michael Jordan’s Lawsuits</vt:lpstr>
      <vt:lpstr>Case Study 2:  Michael Jordan’s Lawsuits</vt:lpstr>
      <vt:lpstr>Case Study 2:  Michael Jordan’s Lawsuits</vt:lpstr>
      <vt:lpstr>Case Study 2:  Michael Jordan’s Lawsuits</vt:lpstr>
      <vt:lpstr>Case Study 2:  Michael Jordan’s Lawsuits</vt:lpstr>
      <vt:lpstr>Case Study 2:  Michael Jordan’s Lawsuits</vt:lpstr>
      <vt:lpstr>Case Study 2:  Michael Jordan’s Lawsuits</vt:lpstr>
      <vt:lpstr>A Final Thought…</vt:lpstr>
    </vt:vector>
  </TitlesOfParts>
  <Company>Biola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Relations Ethics</dc:title>
  <dc:creator>Carolyn Kim</dc:creator>
  <cp:lastModifiedBy>Robinson, Eric</cp:lastModifiedBy>
  <cp:revision>14</cp:revision>
  <dcterms:created xsi:type="dcterms:W3CDTF">2016-05-14T23:03:05Z</dcterms:created>
  <dcterms:modified xsi:type="dcterms:W3CDTF">2023-09-08T14:58:04Z</dcterms:modified>
</cp:coreProperties>
</file>