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sldIdLst>
    <p:sldId id="256" r:id="rId2"/>
    <p:sldId id="281" r:id="rId3"/>
    <p:sldId id="257" r:id="rId4"/>
    <p:sldId id="266" r:id="rId5"/>
    <p:sldId id="271" r:id="rId6"/>
    <p:sldId id="268" r:id="rId7"/>
    <p:sldId id="272" r:id="rId8"/>
    <p:sldId id="261" r:id="rId9"/>
    <p:sldId id="277" r:id="rId10"/>
    <p:sldId id="278" r:id="rId11"/>
    <p:sldId id="279" r:id="rId12"/>
    <p:sldId id="273" r:id="rId13"/>
    <p:sldId id="275" r:id="rId14"/>
    <p:sldId id="276"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06D"/>
    <a:srgbClr val="0E3F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807C1-03B3-3C60-DF57-485FA6F24713}" v="10" dt="2024-07-01T20:27:49.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75"/>
  </p:normalViewPr>
  <p:slideViewPr>
    <p:cSldViewPr snapToGrid="0" snapToObjects="1">
      <p:cViewPr varScale="1">
        <p:scale>
          <a:sx n="114" d="100"/>
          <a:sy n="114" d="100"/>
        </p:scale>
        <p:origin x="17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FEDFBB-6A8E-9840-81A8-5653439F27B1}" type="datetimeFigureOut">
              <a:rPr lang="en-US" smtClean="0"/>
              <a:t>7/1/24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6C77CD-FFBB-4D44-99D9-4429790A05DA}" type="slidenum">
              <a:rPr lang="en-US" smtClean="0"/>
              <a:t>‹#›</a:t>
            </a:fld>
            <a:endParaRPr lang="en-US" dirty="0"/>
          </a:p>
        </p:txBody>
      </p:sp>
    </p:spTree>
    <p:extLst>
      <p:ext uri="{BB962C8B-B14F-4D97-AF65-F5344CB8AC3E}">
        <p14:creationId xmlns:p14="http://schemas.microsoft.com/office/powerpoint/2010/main" val="35747317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B1FCBB-55DB-0D44-95EB-89710275DDE1}" type="datetimeFigureOut">
              <a:rPr lang="en-US" smtClean="0"/>
              <a:t>7/1/24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7A847-1441-3341-9345-AE865B6E7A49}" type="slidenum">
              <a:rPr lang="en-US" smtClean="0"/>
              <a:t>‹#›</a:t>
            </a:fld>
            <a:endParaRPr lang="en-US" dirty="0"/>
          </a:p>
        </p:txBody>
      </p:sp>
    </p:spTree>
    <p:extLst>
      <p:ext uri="{BB962C8B-B14F-4D97-AF65-F5344CB8AC3E}">
        <p14:creationId xmlns:p14="http://schemas.microsoft.com/office/powerpoint/2010/main" val="259340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1FCBB-55DB-0D44-95EB-89710275DDE1}" type="datetimeFigureOut">
              <a:rPr lang="en-US" smtClean="0"/>
              <a:t>7/1/24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7A847-1441-3341-9345-AE865B6E7A49}" type="slidenum">
              <a:rPr lang="en-US" smtClean="0"/>
              <a:t>‹#›</a:t>
            </a:fld>
            <a:endParaRPr lang="en-US" dirty="0"/>
          </a:p>
        </p:txBody>
      </p:sp>
    </p:spTree>
    <p:extLst>
      <p:ext uri="{BB962C8B-B14F-4D97-AF65-F5344CB8AC3E}">
        <p14:creationId xmlns:p14="http://schemas.microsoft.com/office/powerpoint/2010/main" val="353080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1FCBB-55DB-0D44-95EB-89710275DDE1}" type="datetimeFigureOut">
              <a:rPr lang="en-US" smtClean="0"/>
              <a:t>7/1/24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7A847-1441-3341-9345-AE865B6E7A49}" type="slidenum">
              <a:rPr lang="en-US" smtClean="0"/>
              <a:t>‹#›</a:t>
            </a:fld>
            <a:endParaRPr lang="en-US" dirty="0"/>
          </a:p>
        </p:txBody>
      </p:sp>
    </p:spTree>
    <p:extLst>
      <p:ext uri="{BB962C8B-B14F-4D97-AF65-F5344CB8AC3E}">
        <p14:creationId xmlns:p14="http://schemas.microsoft.com/office/powerpoint/2010/main" val="15524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1FCBB-55DB-0D44-95EB-89710275DDE1}" type="datetimeFigureOut">
              <a:rPr lang="en-US" smtClean="0"/>
              <a:t>7/1/24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7A847-1441-3341-9345-AE865B6E7A49}" type="slidenum">
              <a:rPr lang="en-US" smtClean="0"/>
              <a:t>‹#›</a:t>
            </a:fld>
            <a:endParaRPr lang="en-US" dirty="0"/>
          </a:p>
        </p:txBody>
      </p:sp>
    </p:spTree>
    <p:extLst>
      <p:ext uri="{BB962C8B-B14F-4D97-AF65-F5344CB8AC3E}">
        <p14:creationId xmlns:p14="http://schemas.microsoft.com/office/powerpoint/2010/main" val="224168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1FCBB-55DB-0D44-95EB-89710275DDE1}" type="datetimeFigureOut">
              <a:rPr lang="en-US" smtClean="0"/>
              <a:t>7/1/24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7A847-1441-3341-9345-AE865B6E7A49}" type="slidenum">
              <a:rPr lang="en-US" smtClean="0"/>
              <a:t>‹#›</a:t>
            </a:fld>
            <a:endParaRPr lang="en-US" dirty="0"/>
          </a:p>
        </p:txBody>
      </p:sp>
    </p:spTree>
    <p:extLst>
      <p:ext uri="{BB962C8B-B14F-4D97-AF65-F5344CB8AC3E}">
        <p14:creationId xmlns:p14="http://schemas.microsoft.com/office/powerpoint/2010/main" val="107225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B1FCBB-55DB-0D44-95EB-89710275DDE1}" type="datetimeFigureOut">
              <a:rPr lang="en-US" smtClean="0"/>
              <a:t>7/1/24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7A847-1441-3341-9345-AE865B6E7A49}" type="slidenum">
              <a:rPr lang="en-US" smtClean="0"/>
              <a:t>‹#›</a:t>
            </a:fld>
            <a:endParaRPr lang="en-US" dirty="0"/>
          </a:p>
        </p:txBody>
      </p:sp>
    </p:spTree>
    <p:extLst>
      <p:ext uri="{BB962C8B-B14F-4D97-AF65-F5344CB8AC3E}">
        <p14:creationId xmlns:p14="http://schemas.microsoft.com/office/powerpoint/2010/main" val="55984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B1FCBB-55DB-0D44-95EB-89710275DDE1}" type="datetimeFigureOut">
              <a:rPr lang="en-US" smtClean="0"/>
              <a:t>7/1/24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7A847-1441-3341-9345-AE865B6E7A49}" type="slidenum">
              <a:rPr lang="en-US" smtClean="0"/>
              <a:t>‹#›</a:t>
            </a:fld>
            <a:endParaRPr lang="en-US" dirty="0"/>
          </a:p>
        </p:txBody>
      </p:sp>
    </p:spTree>
    <p:extLst>
      <p:ext uri="{BB962C8B-B14F-4D97-AF65-F5344CB8AC3E}">
        <p14:creationId xmlns:p14="http://schemas.microsoft.com/office/powerpoint/2010/main" val="428210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B1FCBB-55DB-0D44-95EB-89710275DDE1}" type="datetimeFigureOut">
              <a:rPr lang="en-US" smtClean="0"/>
              <a:t>7/1/24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7A847-1441-3341-9345-AE865B6E7A49}" type="slidenum">
              <a:rPr lang="en-US" smtClean="0"/>
              <a:t>‹#›</a:t>
            </a:fld>
            <a:endParaRPr lang="en-US" dirty="0"/>
          </a:p>
        </p:txBody>
      </p:sp>
    </p:spTree>
    <p:extLst>
      <p:ext uri="{BB962C8B-B14F-4D97-AF65-F5344CB8AC3E}">
        <p14:creationId xmlns:p14="http://schemas.microsoft.com/office/powerpoint/2010/main" val="3120740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1FCBB-55DB-0D44-95EB-89710275DDE1}" type="datetimeFigureOut">
              <a:rPr lang="en-US" smtClean="0"/>
              <a:t>7/1/24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7A847-1441-3341-9345-AE865B6E7A49}" type="slidenum">
              <a:rPr lang="en-US" smtClean="0"/>
              <a:t>‹#›</a:t>
            </a:fld>
            <a:endParaRPr lang="en-US" dirty="0"/>
          </a:p>
        </p:txBody>
      </p:sp>
    </p:spTree>
    <p:extLst>
      <p:ext uri="{BB962C8B-B14F-4D97-AF65-F5344CB8AC3E}">
        <p14:creationId xmlns:p14="http://schemas.microsoft.com/office/powerpoint/2010/main" val="304523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B1FCBB-55DB-0D44-95EB-89710275DDE1}" type="datetimeFigureOut">
              <a:rPr lang="en-US" smtClean="0"/>
              <a:t>7/1/24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7A847-1441-3341-9345-AE865B6E7A49}" type="slidenum">
              <a:rPr lang="en-US" smtClean="0"/>
              <a:t>‹#›</a:t>
            </a:fld>
            <a:endParaRPr lang="en-US" dirty="0"/>
          </a:p>
        </p:txBody>
      </p:sp>
    </p:spTree>
    <p:extLst>
      <p:ext uri="{BB962C8B-B14F-4D97-AF65-F5344CB8AC3E}">
        <p14:creationId xmlns:p14="http://schemas.microsoft.com/office/powerpoint/2010/main" val="371120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B1FCBB-55DB-0D44-95EB-89710275DDE1}" type="datetimeFigureOut">
              <a:rPr lang="en-US" smtClean="0"/>
              <a:t>7/1/24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7A847-1441-3341-9345-AE865B6E7A49}" type="slidenum">
              <a:rPr lang="en-US" smtClean="0"/>
              <a:t>‹#›</a:t>
            </a:fld>
            <a:endParaRPr lang="en-US" dirty="0"/>
          </a:p>
        </p:txBody>
      </p:sp>
    </p:spTree>
    <p:extLst>
      <p:ext uri="{BB962C8B-B14F-4D97-AF65-F5344CB8AC3E}">
        <p14:creationId xmlns:p14="http://schemas.microsoft.com/office/powerpoint/2010/main" val="27386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1FCBB-55DB-0D44-95EB-89710275DDE1}" type="datetimeFigureOut">
              <a:rPr lang="en-US" smtClean="0"/>
              <a:t>7/1/24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7A847-1441-3341-9345-AE865B6E7A49}" type="slidenum">
              <a:rPr lang="en-US" smtClean="0"/>
              <a:t>‹#›</a:t>
            </a:fld>
            <a:endParaRPr lang="en-US" dirty="0"/>
          </a:p>
        </p:txBody>
      </p:sp>
    </p:spTree>
    <p:extLst>
      <p:ext uri="{BB962C8B-B14F-4D97-AF65-F5344CB8AC3E}">
        <p14:creationId xmlns:p14="http://schemas.microsoft.com/office/powerpoint/2010/main" val="2725152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805425"/>
            <a:ext cx="9144000" cy="1248851"/>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rcRect/>
          <a:stretch/>
        </p:blipFill>
        <p:spPr>
          <a:xfrm>
            <a:off x="1786692" y="1074260"/>
            <a:ext cx="5570615" cy="747511"/>
          </a:xfrm>
          <a:prstGeom prst="rect">
            <a:avLst/>
          </a:prstGeom>
        </p:spPr>
      </p:pic>
      <p:sp>
        <p:nvSpPr>
          <p:cNvPr id="11" name="Subtitle 4"/>
          <p:cNvSpPr txBox="1">
            <a:spLocks/>
          </p:cNvSpPr>
          <p:nvPr/>
        </p:nvSpPr>
        <p:spPr>
          <a:xfrm>
            <a:off x="295037" y="3430645"/>
            <a:ext cx="8544247" cy="72947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t>Copyright Law and Public Relations</a:t>
            </a:r>
            <a:endParaRPr lang="en-US" sz="3600">
              <a:cs typeface="Calibri"/>
            </a:endParaRPr>
          </a:p>
        </p:txBody>
      </p:sp>
    </p:spTree>
    <p:extLst>
      <p:ext uri="{BB962C8B-B14F-4D97-AF65-F5344CB8AC3E}">
        <p14:creationId xmlns:p14="http://schemas.microsoft.com/office/powerpoint/2010/main" val="2687992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81994"/>
            <a:ext cx="9144000" cy="523431"/>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rcRect/>
          <a:stretch/>
        </p:blipFill>
        <p:spPr>
          <a:xfrm>
            <a:off x="149293" y="390760"/>
            <a:ext cx="2487764" cy="333827"/>
          </a:xfrm>
          <a:prstGeom prst="rect">
            <a:avLst/>
          </a:prstGeom>
        </p:spPr>
      </p:pic>
      <p:sp>
        <p:nvSpPr>
          <p:cNvPr id="11" name="Subtitle 4"/>
          <p:cNvSpPr txBox="1">
            <a:spLocks/>
          </p:cNvSpPr>
          <p:nvPr/>
        </p:nvSpPr>
        <p:spPr>
          <a:xfrm>
            <a:off x="5291328" y="281994"/>
            <a:ext cx="3703379"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457200" y="846138"/>
            <a:ext cx="8229600" cy="1143000"/>
          </a:xfrm>
        </p:spPr>
        <p:txBody>
          <a:bodyPr/>
          <a:lstStyle/>
          <a:p>
            <a:r>
              <a:rPr lang="en-US" dirty="0"/>
              <a:t>Fair Use</a:t>
            </a:r>
          </a:p>
        </p:txBody>
      </p:sp>
      <p:sp>
        <p:nvSpPr>
          <p:cNvPr id="6" name="Content Placeholder 5"/>
          <p:cNvSpPr>
            <a:spLocks noGrp="1"/>
          </p:cNvSpPr>
          <p:nvPr>
            <p:ph idx="1"/>
          </p:nvPr>
        </p:nvSpPr>
        <p:spPr>
          <a:xfrm>
            <a:off x="457200" y="2277602"/>
            <a:ext cx="8229600" cy="3688505"/>
          </a:xfrm>
        </p:spPr>
        <p:txBody>
          <a:bodyPr>
            <a:noAutofit/>
          </a:bodyPr>
          <a:lstStyle/>
          <a:p>
            <a:r>
              <a:rPr lang="en-US" sz="2400" dirty="0"/>
              <a:t>“Fair use” is determined on a case-by-case basis, based on the factors outlined above. </a:t>
            </a:r>
          </a:p>
          <a:p>
            <a:r>
              <a:rPr lang="en-US" sz="2400" dirty="0"/>
              <a:t>The belief that using less than a certain number of words of a text or less than a certain length of a song or video is automatically “fair use” is </a:t>
            </a:r>
            <a:r>
              <a:rPr lang="en-US" sz="2400" b="1" dirty="0"/>
              <a:t>wrong</a:t>
            </a:r>
            <a:r>
              <a:rPr lang="en-US" sz="2400" dirty="0"/>
              <a:t>.</a:t>
            </a:r>
          </a:p>
          <a:p>
            <a:r>
              <a:rPr lang="en-US" sz="2400" dirty="0"/>
              <a:t>The use of a very small portion of a copyrighted work without permission can be infringement.</a:t>
            </a:r>
          </a:p>
          <a:p>
            <a:endParaRPr lang="en-US" sz="2400" dirty="0"/>
          </a:p>
        </p:txBody>
      </p:sp>
    </p:spTree>
    <p:extLst>
      <p:ext uri="{BB962C8B-B14F-4D97-AF65-F5344CB8AC3E}">
        <p14:creationId xmlns:p14="http://schemas.microsoft.com/office/powerpoint/2010/main" val="308499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81994"/>
            <a:ext cx="9144000" cy="523431"/>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rcRect/>
          <a:stretch/>
        </p:blipFill>
        <p:spPr>
          <a:xfrm>
            <a:off x="149293" y="390760"/>
            <a:ext cx="2487764" cy="333827"/>
          </a:xfrm>
          <a:prstGeom prst="rect">
            <a:avLst/>
          </a:prstGeom>
        </p:spPr>
      </p:pic>
      <p:sp>
        <p:nvSpPr>
          <p:cNvPr id="11" name="Subtitle 4"/>
          <p:cNvSpPr txBox="1">
            <a:spLocks/>
          </p:cNvSpPr>
          <p:nvPr/>
        </p:nvSpPr>
        <p:spPr>
          <a:xfrm>
            <a:off x="5291328" y="281994"/>
            <a:ext cx="3703379"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457200" y="846138"/>
            <a:ext cx="8229600" cy="1143000"/>
          </a:xfrm>
        </p:spPr>
        <p:txBody>
          <a:bodyPr/>
          <a:lstStyle/>
          <a:p>
            <a:r>
              <a:rPr lang="en-US" dirty="0"/>
              <a:t>Fair Use</a:t>
            </a:r>
          </a:p>
        </p:txBody>
      </p:sp>
      <p:sp>
        <p:nvSpPr>
          <p:cNvPr id="6" name="Content Placeholder 5"/>
          <p:cNvSpPr>
            <a:spLocks noGrp="1"/>
          </p:cNvSpPr>
          <p:nvPr>
            <p:ph idx="1"/>
          </p:nvPr>
        </p:nvSpPr>
        <p:spPr>
          <a:xfrm>
            <a:off x="457200" y="2277602"/>
            <a:ext cx="8229600" cy="3688505"/>
          </a:xfrm>
        </p:spPr>
        <p:txBody>
          <a:bodyPr>
            <a:noAutofit/>
          </a:bodyPr>
          <a:lstStyle/>
          <a:p>
            <a:r>
              <a:rPr lang="en-US" sz="2400" dirty="0"/>
              <a:t>Courts generally consider certain uses fair use, including news reporting; non-profit educational uses; and criticism, parody or satire. </a:t>
            </a:r>
          </a:p>
          <a:p>
            <a:r>
              <a:rPr lang="en-US" sz="2400" dirty="0"/>
              <a:t>An unauthorized use can also be “fair use” if the new use is “transformative:” it is a fundamentally new work that involves creativity so that it is not simply derivative of the prior copyrighted work. </a:t>
            </a:r>
          </a:p>
        </p:txBody>
      </p:sp>
    </p:spTree>
    <p:extLst>
      <p:ext uri="{BB962C8B-B14F-4D97-AF65-F5344CB8AC3E}">
        <p14:creationId xmlns:p14="http://schemas.microsoft.com/office/powerpoint/2010/main" val="303688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158496"/>
            <a:ext cx="9144000" cy="6858000"/>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ubtitle 4"/>
          <p:cNvSpPr txBox="1">
            <a:spLocks/>
          </p:cNvSpPr>
          <p:nvPr/>
        </p:nvSpPr>
        <p:spPr>
          <a:xfrm>
            <a:off x="5096256" y="281994"/>
            <a:ext cx="3898451"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457200" y="846138"/>
            <a:ext cx="8229600" cy="1143000"/>
          </a:xfrm>
        </p:spPr>
        <p:txBody>
          <a:bodyPr>
            <a:normAutofit fontScale="90000"/>
          </a:bodyPr>
          <a:lstStyle/>
          <a:p>
            <a:r>
              <a:rPr lang="en-US" b="1" dirty="0">
                <a:solidFill>
                  <a:srgbClr val="FFFFFF"/>
                </a:solidFill>
              </a:rPr>
              <a:t>Case Study 2: “Success Kid” Lawsuits</a:t>
            </a:r>
          </a:p>
        </p:txBody>
      </p:sp>
      <p:sp>
        <p:nvSpPr>
          <p:cNvPr id="2" name="Content Placeholder 1"/>
          <p:cNvSpPr>
            <a:spLocks noGrp="1"/>
          </p:cNvSpPr>
          <p:nvPr>
            <p:ph idx="1"/>
          </p:nvPr>
        </p:nvSpPr>
        <p:spPr>
          <a:xfrm>
            <a:off x="457200" y="2176823"/>
            <a:ext cx="8229600" cy="3053545"/>
          </a:xfrm>
        </p:spPr>
        <p:txBody>
          <a:bodyPr>
            <a:noAutofit/>
          </a:bodyPr>
          <a:lstStyle/>
          <a:p>
            <a:r>
              <a:rPr lang="en-US" sz="2400" dirty="0">
                <a:solidFill>
                  <a:srgbClr val="FFFFFF"/>
                </a:solidFill>
              </a:rPr>
              <a:t>In 2007 Laney Griner posted a photo of her 11-month-old son Sam with a fistful of sand and a determined look on his face.</a:t>
            </a:r>
          </a:p>
          <a:p>
            <a:r>
              <a:rPr lang="en-US" sz="2400" dirty="0">
                <a:solidFill>
                  <a:srgbClr val="FFFFFF"/>
                </a:solidFill>
              </a:rPr>
              <a:t>Various </a:t>
            </a:r>
            <a:r>
              <a:rPr lang="en-US" sz="2400" dirty="0" err="1">
                <a:solidFill>
                  <a:srgbClr val="FFFFFF"/>
                </a:solidFill>
              </a:rPr>
              <a:t>MySpace</a:t>
            </a:r>
            <a:r>
              <a:rPr lang="en-US" sz="2400" dirty="0">
                <a:solidFill>
                  <a:srgbClr val="FFFFFF"/>
                </a:solidFill>
              </a:rPr>
              <a:t> users posted the photo. One added another child in the background, surrounded by a ring of sand, with the superimposed text “I Hate Sandcastles.”</a:t>
            </a:r>
          </a:p>
        </p:txBody>
      </p:sp>
      <p:pic>
        <p:nvPicPr>
          <p:cNvPr id="7" name="Picture 6">
            <a:extLst>
              <a:ext uri="{FF2B5EF4-FFF2-40B4-BE49-F238E27FC236}">
                <a16:creationId xmlns:a16="http://schemas.microsoft.com/office/drawing/2014/main" id="{0E612106-1198-6A49-963F-2815E9AF36CD}"/>
              </a:ext>
            </a:extLst>
          </p:cNvPr>
          <p:cNvPicPr>
            <a:picLocks noChangeAspect="1"/>
          </p:cNvPicPr>
          <p:nvPr/>
        </p:nvPicPr>
        <p:blipFill>
          <a:blip r:embed="rId2"/>
          <a:srcRect/>
          <a:stretch/>
        </p:blipFill>
        <p:spPr>
          <a:xfrm>
            <a:off x="149293" y="390760"/>
            <a:ext cx="2487764" cy="333827"/>
          </a:xfrm>
          <a:prstGeom prst="rect">
            <a:avLst/>
          </a:prstGeom>
        </p:spPr>
      </p:pic>
      <p:pic>
        <p:nvPicPr>
          <p:cNvPr id="6" name="Picture 5" descr="A baby with a green and white shirt&#10;&#10;Description automatically generated">
            <a:extLst>
              <a:ext uri="{FF2B5EF4-FFF2-40B4-BE49-F238E27FC236}">
                <a16:creationId xmlns:a16="http://schemas.microsoft.com/office/drawing/2014/main" id="{EC52389D-6E53-B909-97E9-7F340F7BFCAF}"/>
              </a:ext>
            </a:extLst>
          </p:cNvPr>
          <p:cNvPicPr>
            <a:picLocks noChangeAspect="1"/>
          </p:cNvPicPr>
          <p:nvPr/>
        </p:nvPicPr>
        <p:blipFill>
          <a:blip r:embed="rId3"/>
          <a:stretch>
            <a:fillRect/>
          </a:stretch>
        </p:blipFill>
        <p:spPr>
          <a:xfrm>
            <a:off x="6738915" y="3958695"/>
            <a:ext cx="2043200" cy="2053167"/>
          </a:xfrm>
          <a:prstGeom prst="rect">
            <a:avLst/>
          </a:prstGeom>
        </p:spPr>
      </p:pic>
      <p:sp>
        <p:nvSpPr>
          <p:cNvPr id="10" name="TextBox 9">
            <a:extLst>
              <a:ext uri="{FF2B5EF4-FFF2-40B4-BE49-F238E27FC236}">
                <a16:creationId xmlns:a16="http://schemas.microsoft.com/office/drawing/2014/main" id="{1E709AB5-A49E-7606-EB57-B5D714E0AE6B}"/>
              </a:ext>
            </a:extLst>
          </p:cNvPr>
          <p:cNvSpPr txBox="1"/>
          <p:nvPr/>
        </p:nvSpPr>
        <p:spPr>
          <a:xfrm>
            <a:off x="457201" y="4158916"/>
            <a:ext cx="6110748" cy="2015936"/>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FFFFFF"/>
                </a:solidFill>
              </a:rPr>
              <a:t>The photo became the “Success Kid” meme.</a:t>
            </a:r>
          </a:p>
          <a:p>
            <a:pPr marL="342900" indent="-342900">
              <a:spcBef>
                <a:spcPts val="576"/>
              </a:spcBef>
              <a:buFont typeface="Arial" panose="020B0604020202020204" pitchFamily="34" charset="0"/>
              <a:buChar char="•"/>
            </a:pPr>
            <a:r>
              <a:rPr lang="en-US" sz="2400" dirty="0">
                <a:solidFill>
                  <a:srgbClr val="FFFFFF"/>
                </a:solidFill>
              </a:rPr>
              <a:t>Griner licensed the photo for ads. But she sued a fireworks company that used the photo on packaging and a congressman who used it for campaign ads.</a:t>
            </a:r>
          </a:p>
        </p:txBody>
      </p:sp>
    </p:spTree>
    <p:extLst>
      <p:ext uri="{BB962C8B-B14F-4D97-AF65-F5344CB8AC3E}">
        <p14:creationId xmlns:p14="http://schemas.microsoft.com/office/powerpoint/2010/main" val="80095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0" y="0"/>
            <a:ext cx="9144000" cy="6858000"/>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ubtitle 4"/>
          <p:cNvSpPr txBox="1">
            <a:spLocks/>
          </p:cNvSpPr>
          <p:nvPr/>
        </p:nvSpPr>
        <p:spPr>
          <a:xfrm>
            <a:off x="5413248" y="281994"/>
            <a:ext cx="3581459"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457200" y="846138"/>
            <a:ext cx="8229600" cy="1143000"/>
          </a:xfrm>
        </p:spPr>
        <p:txBody>
          <a:bodyPr>
            <a:normAutofit fontScale="90000"/>
          </a:bodyPr>
          <a:lstStyle/>
          <a:p>
            <a:r>
              <a:rPr lang="en-US" b="1" dirty="0">
                <a:solidFill>
                  <a:srgbClr val="FFFFFF"/>
                </a:solidFill>
              </a:rPr>
              <a:t>Case Study 2: “Success Kid” Lawsuits</a:t>
            </a:r>
          </a:p>
        </p:txBody>
      </p:sp>
      <p:pic>
        <p:nvPicPr>
          <p:cNvPr id="7" name="Picture 6">
            <a:extLst>
              <a:ext uri="{FF2B5EF4-FFF2-40B4-BE49-F238E27FC236}">
                <a16:creationId xmlns:a16="http://schemas.microsoft.com/office/drawing/2014/main" id="{0E612106-1198-6A49-963F-2815E9AF36CD}"/>
              </a:ext>
            </a:extLst>
          </p:cNvPr>
          <p:cNvPicPr>
            <a:picLocks noChangeAspect="1"/>
          </p:cNvPicPr>
          <p:nvPr/>
        </p:nvPicPr>
        <p:blipFill>
          <a:blip r:embed="rId2"/>
          <a:srcRect/>
          <a:stretch/>
        </p:blipFill>
        <p:spPr>
          <a:xfrm>
            <a:off x="149293" y="390760"/>
            <a:ext cx="2487764" cy="333827"/>
          </a:xfrm>
          <a:prstGeom prst="rect">
            <a:avLst/>
          </a:prstGeom>
        </p:spPr>
      </p:pic>
      <p:sp>
        <p:nvSpPr>
          <p:cNvPr id="3" name="Content Placeholder 1">
            <a:extLst>
              <a:ext uri="{FF2B5EF4-FFF2-40B4-BE49-F238E27FC236}">
                <a16:creationId xmlns:a16="http://schemas.microsoft.com/office/drawing/2014/main" id="{B15DA73F-2FD8-E102-1E98-FE1FC1080FCE}"/>
              </a:ext>
            </a:extLst>
          </p:cNvPr>
          <p:cNvSpPr txBox="1">
            <a:spLocks/>
          </p:cNvSpPr>
          <p:nvPr/>
        </p:nvSpPr>
        <p:spPr>
          <a:xfrm>
            <a:off x="445010" y="1926428"/>
            <a:ext cx="8229600" cy="5867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solidFill>
                  <a:srgbClr val="FFFFFF"/>
                </a:solidFill>
              </a:rPr>
              <a:t>Is this copyright infringement?</a:t>
            </a:r>
          </a:p>
        </p:txBody>
      </p:sp>
      <p:sp>
        <p:nvSpPr>
          <p:cNvPr id="8" name="Content Placeholder 1">
            <a:extLst>
              <a:ext uri="{FF2B5EF4-FFF2-40B4-BE49-F238E27FC236}">
                <a16:creationId xmlns:a16="http://schemas.microsoft.com/office/drawing/2014/main" id="{79B4BDAB-309C-1F44-D727-2EA725D54650}"/>
              </a:ext>
            </a:extLst>
          </p:cNvPr>
          <p:cNvSpPr txBox="1">
            <a:spLocks/>
          </p:cNvSpPr>
          <p:nvPr/>
        </p:nvSpPr>
        <p:spPr>
          <a:xfrm>
            <a:off x="457200" y="2657856"/>
            <a:ext cx="8229600" cy="9042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800" b="1" dirty="0">
                <a:solidFill>
                  <a:srgbClr val="FFFFFF"/>
                </a:solidFill>
              </a:rPr>
              <a:t>YES</a:t>
            </a:r>
          </a:p>
        </p:txBody>
      </p:sp>
      <p:sp>
        <p:nvSpPr>
          <p:cNvPr id="10" name="Content Placeholder 1">
            <a:extLst>
              <a:ext uri="{FF2B5EF4-FFF2-40B4-BE49-F238E27FC236}">
                <a16:creationId xmlns:a16="http://schemas.microsoft.com/office/drawing/2014/main" id="{47C6B60A-4512-6DB1-9B8B-B9018EB9D671}"/>
              </a:ext>
            </a:extLst>
          </p:cNvPr>
          <p:cNvSpPr txBox="1">
            <a:spLocks/>
          </p:cNvSpPr>
          <p:nvPr/>
        </p:nvSpPr>
        <p:spPr>
          <a:xfrm>
            <a:off x="457200" y="3598831"/>
            <a:ext cx="8229600" cy="5867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FFFFFF"/>
                </a:solidFill>
              </a:rPr>
              <a:t>The fireworks lawsuit was settled, with the company agreeing not to use the photo in packaging or advertising.</a:t>
            </a:r>
          </a:p>
          <a:p>
            <a:r>
              <a:rPr lang="en-US" sz="2400" dirty="0">
                <a:solidFill>
                  <a:srgbClr val="FFFFFF"/>
                </a:solidFill>
              </a:rPr>
              <a:t>In the campaign lawsuit a jury found that the infringement was done unknowingly and awarded $750, the minimum damages under the statute. Both sides have appealed. </a:t>
            </a:r>
          </a:p>
          <a:p>
            <a:pPr algn="ctr"/>
            <a:endParaRPr lang="en-US" dirty="0">
              <a:solidFill>
                <a:srgbClr val="FFFFFF"/>
              </a:solidFill>
            </a:endParaRPr>
          </a:p>
        </p:txBody>
      </p:sp>
      <p:sp>
        <p:nvSpPr>
          <p:cNvPr id="12" name="Content Placeholder 1">
            <a:extLst>
              <a:ext uri="{FF2B5EF4-FFF2-40B4-BE49-F238E27FC236}">
                <a16:creationId xmlns:a16="http://schemas.microsoft.com/office/drawing/2014/main" id="{646B5001-290F-7691-C685-C532B72DFE52}"/>
              </a:ext>
            </a:extLst>
          </p:cNvPr>
          <p:cNvSpPr txBox="1">
            <a:spLocks/>
          </p:cNvSpPr>
          <p:nvPr/>
        </p:nvSpPr>
        <p:spPr>
          <a:xfrm>
            <a:off x="353568" y="5718466"/>
            <a:ext cx="8229600" cy="5867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srgbClr val="FFFFFF"/>
                </a:solidFill>
              </a:rPr>
              <a:t>Do you agree? Were these uses ethical?</a:t>
            </a:r>
          </a:p>
        </p:txBody>
      </p:sp>
    </p:spTree>
    <p:extLst>
      <p:ext uri="{BB962C8B-B14F-4D97-AF65-F5344CB8AC3E}">
        <p14:creationId xmlns:p14="http://schemas.microsoft.com/office/powerpoint/2010/main" val="390585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6858000"/>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ubtitle 4"/>
          <p:cNvSpPr txBox="1">
            <a:spLocks/>
          </p:cNvSpPr>
          <p:nvPr/>
        </p:nvSpPr>
        <p:spPr>
          <a:xfrm>
            <a:off x="5340096" y="281994"/>
            <a:ext cx="3654611"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457200" y="846138"/>
            <a:ext cx="8229600" cy="1143000"/>
          </a:xfrm>
        </p:spPr>
        <p:txBody>
          <a:bodyPr>
            <a:normAutofit fontScale="90000"/>
          </a:bodyPr>
          <a:lstStyle/>
          <a:p>
            <a:r>
              <a:rPr lang="en-US" b="1" dirty="0">
                <a:solidFill>
                  <a:srgbClr val="FFFFFF"/>
                </a:solidFill>
              </a:rPr>
              <a:t>Case Study 2: “Success Kid</a:t>
            </a:r>
            <a:r>
              <a:rPr lang="en-US" b="1">
                <a:solidFill>
                  <a:srgbClr val="FFFFFF"/>
                </a:solidFill>
              </a:rPr>
              <a:t>” Lawsuits</a:t>
            </a:r>
            <a:endParaRPr lang="en-US" b="1" dirty="0">
              <a:solidFill>
                <a:srgbClr val="FFFFFF"/>
              </a:solidFill>
            </a:endParaRPr>
          </a:p>
        </p:txBody>
      </p:sp>
      <p:sp>
        <p:nvSpPr>
          <p:cNvPr id="2" name="Content Placeholder 1"/>
          <p:cNvSpPr>
            <a:spLocks noGrp="1"/>
          </p:cNvSpPr>
          <p:nvPr>
            <p:ph idx="1"/>
          </p:nvPr>
        </p:nvSpPr>
        <p:spPr>
          <a:xfrm>
            <a:off x="457200" y="2176823"/>
            <a:ext cx="8229600" cy="3949340"/>
          </a:xfrm>
        </p:spPr>
        <p:txBody>
          <a:bodyPr>
            <a:noAutofit/>
          </a:bodyPr>
          <a:lstStyle/>
          <a:p>
            <a:pPr marL="0" indent="0" algn="ctr">
              <a:buNone/>
            </a:pPr>
            <a:r>
              <a:rPr lang="en-US" sz="4000" dirty="0">
                <a:solidFill>
                  <a:srgbClr val="FFFFFF"/>
                </a:solidFill>
              </a:rPr>
              <a:t>DISCUSSION QUESTIONS: </a:t>
            </a:r>
          </a:p>
          <a:p>
            <a:r>
              <a:rPr lang="en-US" sz="4000" i="1" dirty="0">
                <a:solidFill>
                  <a:srgbClr val="FFFFFF"/>
                </a:solidFill>
              </a:rPr>
              <a:t>Sam will forever be associated with the “Success Kid” meme. Is this fair to him?  Was it ethical for his mother to license the image for commercial use? Should he have a say?</a:t>
            </a:r>
          </a:p>
        </p:txBody>
      </p:sp>
      <p:pic>
        <p:nvPicPr>
          <p:cNvPr id="7" name="Picture 6">
            <a:extLst>
              <a:ext uri="{FF2B5EF4-FFF2-40B4-BE49-F238E27FC236}">
                <a16:creationId xmlns:a16="http://schemas.microsoft.com/office/drawing/2014/main" id="{0E612106-1198-6A49-963F-2815E9AF36CD}"/>
              </a:ext>
            </a:extLst>
          </p:cNvPr>
          <p:cNvPicPr>
            <a:picLocks noChangeAspect="1"/>
          </p:cNvPicPr>
          <p:nvPr/>
        </p:nvPicPr>
        <p:blipFill>
          <a:blip r:embed="rId2"/>
          <a:srcRect/>
          <a:stretch/>
        </p:blipFill>
        <p:spPr>
          <a:xfrm>
            <a:off x="149293" y="390760"/>
            <a:ext cx="2487764" cy="333827"/>
          </a:xfrm>
          <a:prstGeom prst="rect">
            <a:avLst/>
          </a:prstGeom>
        </p:spPr>
      </p:pic>
    </p:spTree>
    <p:extLst>
      <p:ext uri="{BB962C8B-B14F-4D97-AF65-F5344CB8AC3E}">
        <p14:creationId xmlns:p14="http://schemas.microsoft.com/office/powerpoint/2010/main" val="114558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81994"/>
            <a:ext cx="9144000" cy="523431"/>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rcRect/>
          <a:stretch/>
        </p:blipFill>
        <p:spPr>
          <a:xfrm>
            <a:off x="149293" y="390760"/>
            <a:ext cx="2487764" cy="333827"/>
          </a:xfrm>
          <a:prstGeom prst="rect">
            <a:avLst/>
          </a:prstGeom>
        </p:spPr>
      </p:pic>
      <p:sp>
        <p:nvSpPr>
          <p:cNvPr id="11" name="Subtitle 4"/>
          <p:cNvSpPr txBox="1">
            <a:spLocks/>
          </p:cNvSpPr>
          <p:nvPr/>
        </p:nvSpPr>
        <p:spPr>
          <a:xfrm>
            <a:off x="5358582" y="281994"/>
            <a:ext cx="3636126"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457200" y="846138"/>
            <a:ext cx="8229600" cy="1143000"/>
          </a:xfrm>
        </p:spPr>
        <p:txBody>
          <a:bodyPr/>
          <a:lstStyle/>
          <a:p>
            <a:r>
              <a:rPr lang="en-US" dirty="0"/>
              <a:t>A Final Thought…</a:t>
            </a:r>
          </a:p>
        </p:txBody>
      </p:sp>
      <p:sp>
        <p:nvSpPr>
          <p:cNvPr id="6" name="Content Placeholder 5"/>
          <p:cNvSpPr>
            <a:spLocks noGrp="1"/>
          </p:cNvSpPr>
          <p:nvPr>
            <p:ph idx="1"/>
          </p:nvPr>
        </p:nvSpPr>
        <p:spPr>
          <a:xfrm>
            <a:off x="457200" y="2277602"/>
            <a:ext cx="8229600" cy="3688505"/>
          </a:xfrm>
        </p:spPr>
        <p:txBody>
          <a:bodyPr>
            <a:normAutofit lnSpcReduction="10000"/>
          </a:bodyPr>
          <a:lstStyle/>
          <a:p>
            <a:r>
              <a:rPr lang="en-US" dirty="0"/>
              <a:t>The law has some ways of dealing with frequent users of copyrighted works. For example, bars and streaming services pay licensing fees for their large usage of copyrighted material (music</a:t>
            </a:r>
            <a:r>
              <a:rPr lang="en-US"/>
              <a:t>, sports TV). </a:t>
            </a:r>
            <a:r>
              <a:rPr lang="en-US" dirty="0"/>
              <a:t>Should a similar scheme be put in place for websites and services that frequently use copyrighted works?</a:t>
            </a:r>
          </a:p>
        </p:txBody>
      </p:sp>
    </p:spTree>
    <p:extLst>
      <p:ext uri="{BB962C8B-B14F-4D97-AF65-F5344CB8AC3E}">
        <p14:creationId xmlns:p14="http://schemas.microsoft.com/office/powerpoint/2010/main" val="182435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81994"/>
            <a:ext cx="9144000" cy="523431"/>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rcRect/>
          <a:stretch/>
        </p:blipFill>
        <p:spPr>
          <a:xfrm>
            <a:off x="149293" y="390760"/>
            <a:ext cx="2487764" cy="333827"/>
          </a:xfrm>
          <a:prstGeom prst="rect">
            <a:avLst/>
          </a:prstGeom>
        </p:spPr>
      </p:pic>
      <p:sp>
        <p:nvSpPr>
          <p:cNvPr id="11" name="Subtitle 4"/>
          <p:cNvSpPr txBox="1">
            <a:spLocks/>
          </p:cNvSpPr>
          <p:nvPr/>
        </p:nvSpPr>
        <p:spPr>
          <a:xfrm>
            <a:off x="5705856" y="281994"/>
            <a:ext cx="3288851"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457200" y="846138"/>
            <a:ext cx="8229600" cy="1143000"/>
          </a:xfrm>
        </p:spPr>
        <p:txBody>
          <a:bodyPr/>
          <a:lstStyle/>
          <a:p>
            <a:r>
              <a:rPr lang="en-US" dirty="0"/>
              <a:t>“Commercial Speech”</a:t>
            </a:r>
          </a:p>
        </p:txBody>
      </p:sp>
      <p:sp>
        <p:nvSpPr>
          <p:cNvPr id="6" name="Content Placeholder 5"/>
          <p:cNvSpPr>
            <a:spLocks noGrp="1"/>
          </p:cNvSpPr>
          <p:nvPr>
            <p:ph idx="1"/>
          </p:nvPr>
        </p:nvSpPr>
        <p:spPr>
          <a:xfrm>
            <a:off x="457200" y="2277602"/>
            <a:ext cx="8229600" cy="4388669"/>
          </a:xfrm>
        </p:spPr>
        <p:txBody>
          <a:bodyPr>
            <a:noAutofit/>
          </a:bodyPr>
          <a:lstStyle/>
          <a:p>
            <a:pPr marL="460375" indent="-460375">
              <a:spcBef>
                <a:spcPts val="0"/>
              </a:spcBef>
              <a:spcAft>
                <a:spcPts val="600"/>
              </a:spcAft>
            </a:pPr>
            <a:r>
              <a:rPr lang="en-US" sz="2300" spc="-100" dirty="0"/>
              <a:t>Law generally considers both advertising and PR as “commercial speech,” since both are ultimately aimed at promoting commercial transactions</a:t>
            </a:r>
          </a:p>
          <a:p>
            <a:pPr marL="460375" indent="-460375">
              <a:spcBef>
                <a:spcPts val="0"/>
              </a:spcBef>
              <a:spcAft>
                <a:spcPts val="600"/>
              </a:spcAft>
            </a:pPr>
            <a:r>
              <a:rPr lang="en-US" sz="2300" spc="-100" dirty="0"/>
              <a:t>“Commercial speech” gets less protection under the First Amendment than other forms of speech (such as political speech)</a:t>
            </a:r>
          </a:p>
          <a:p>
            <a:pPr marL="460375" indent="-460375">
              <a:spcBef>
                <a:spcPts val="0"/>
              </a:spcBef>
              <a:spcAft>
                <a:spcPts val="600"/>
              </a:spcAft>
            </a:pPr>
            <a:r>
              <a:rPr lang="en-US" sz="2300" spc="-100" dirty="0"/>
              <a:t>Government can restrict or impose sanctions for some commercial speech, such as misleading (“false”) advertising or ads directed at children</a:t>
            </a:r>
          </a:p>
          <a:p>
            <a:pPr marL="460375" indent="-460375">
              <a:spcBef>
                <a:spcPts val="0"/>
              </a:spcBef>
              <a:spcAft>
                <a:spcPts val="600"/>
              </a:spcAft>
            </a:pPr>
            <a:r>
              <a:rPr lang="en-US" sz="2300" spc="-100" dirty="0"/>
              <a:t>The distinction between “commercial speech” and other forms of speech can sometimes be unclear</a:t>
            </a:r>
          </a:p>
          <a:p>
            <a:pPr marL="860425" lvl="1" indent="-460375">
              <a:spcBef>
                <a:spcPts val="0"/>
              </a:spcBef>
              <a:spcAft>
                <a:spcPts val="600"/>
              </a:spcAft>
            </a:pPr>
            <a:r>
              <a:rPr lang="en-US" sz="1900" spc="-100" dirty="0"/>
              <a:t>E.g., ads  or press releases addressing political issues</a:t>
            </a:r>
          </a:p>
        </p:txBody>
      </p:sp>
    </p:spTree>
    <p:extLst>
      <p:ext uri="{BB962C8B-B14F-4D97-AF65-F5344CB8AC3E}">
        <p14:creationId xmlns:p14="http://schemas.microsoft.com/office/powerpoint/2010/main" val="323395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81994"/>
            <a:ext cx="9144000" cy="523431"/>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rcRect/>
          <a:stretch/>
        </p:blipFill>
        <p:spPr>
          <a:xfrm>
            <a:off x="149293" y="390760"/>
            <a:ext cx="2487764" cy="333827"/>
          </a:xfrm>
          <a:prstGeom prst="rect">
            <a:avLst/>
          </a:prstGeom>
        </p:spPr>
      </p:pic>
      <p:sp>
        <p:nvSpPr>
          <p:cNvPr id="11" name="Subtitle 4"/>
          <p:cNvSpPr txBox="1">
            <a:spLocks/>
          </p:cNvSpPr>
          <p:nvPr/>
        </p:nvSpPr>
        <p:spPr>
          <a:xfrm>
            <a:off x="5705856" y="281994"/>
            <a:ext cx="3288851"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457200" y="846138"/>
            <a:ext cx="8229600" cy="1143000"/>
          </a:xfrm>
        </p:spPr>
        <p:txBody>
          <a:bodyPr/>
          <a:lstStyle/>
          <a:p>
            <a:r>
              <a:rPr lang="en-US" dirty="0"/>
              <a:t>Importance of Copyright Law</a:t>
            </a:r>
          </a:p>
        </p:txBody>
      </p:sp>
      <p:sp>
        <p:nvSpPr>
          <p:cNvPr id="6" name="Content Placeholder 5"/>
          <p:cNvSpPr>
            <a:spLocks noGrp="1"/>
          </p:cNvSpPr>
          <p:nvPr>
            <p:ph idx="1"/>
          </p:nvPr>
        </p:nvSpPr>
        <p:spPr>
          <a:xfrm>
            <a:off x="457200" y="2277602"/>
            <a:ext cx="8229600" cy="3688505"/>
          </a:xfrm>
        </p:spPr>
        <p:txBody>
          <a:bodyPr>
            <a:normAutofit fontScale="92500" lnSpcReduction="20000"/>
          </a:bodyPr>
          <a:lstStyle/>
          <a:p>
            <a:pPr>
              <a:lnSpc>
                <a:spcPct val="120000"/>
              </a:lnSpc>
              <a:spcBef>
                <a:spcPts val="0"/>
              </a:spcBef>
              <a:spcAft>
                <a:spcPts val="600"/>
              </a:spcAft>
            </a:pPr>
            <a:r>
              <a:rPr lang="en-US" sz="2400" dirty="0"/>
              <a:t>Copyright law protects creative works from unauthorized use</a:t>
            </a:r>
          </a:p>
          <a:p>
            <a:pPr>
              <a:lnSpc>
                <a:spcPct val="120000"/>
              </a:lnSpc>
              <a:spcBef>
                <a:spcPts val="0"/>
              </a:spcBef>
              <a:spcAft>
                <a:spcPts val="600"/>
              </a:spcAft>
            </a:pPr>
            <a:r>
              <a:rPr lang="en-US" sz="2400" dirty="0"/>
              <a:t>As a content creator, all of the work you create is protected by copyright law</a:t>
            </a:r>
          </a:p>
          <a:p>
            <a:pPr lvl="1">
              <a:lnSpc>
                <a:spcPct val="120000"/>
              </a:lnSpc>
              <a:spcBef>
                <a:spcPts val="0"/>
              </a:spcBef>
              <a:spcAft>
                <a:spcPts val="600"/>
              </a:spcAft>
            </a:pPr>
            <a:r>
              <a:rPr lang="en-US" sz="1800" dirty="0"/>
              <a:t>If work is created for a client or an employer, they own the copyright</a:t>
            </a:r>
          </a:p>
          <a:p>
            <a:pPr lvl="1">
              <a:lnSpc>
                <a:spcPct val="120000"/>
              </a:lnSpc>
              <a:spcBef>
                <a:spcPts val="0"/>
              </a:spcBef>
              <a:spcAft>
                <a:spcPts val="600"/>
              </a:spcAft>
            </a:pPr>
            <a:r>
              <a:rPr lang="en-US" sz="1800" dirty="0"/>
              <a:t>You own the copyright of any work that you create by and for yourself</a:t>
            </a:r>
          </a:p>
          <a:p>
            <a:pPr>
              <a:lnSpc>
                <a:spcPct val="120000"/>
              </a:lnSpc>
              <a:spcBef>
                <a:spcPts val="0"/>
              </a:spcBef>
              <a:spcAft>
                <a:spcPts val="600"/>
              </a:spcAft>
            </a:pPr>
            <a:r>
              <a:rPr lang="en-US" sz="2400" dirty="0"/>
              <a:t>While it is technologically easy to “cut and paste” material found online, doing so is usually copyright infringement</a:t>
            </a:r>
          </a:p>
          <a:p>
            <a:pPr>
              <a:lnSpc>
                <a:spcPct val="120000"/>
              </a:lnSpc>
              <a:spcBef>
                <a:spcPts val="0"/>
              </a:spcBef>
              <a:spcAft>
                <a:spcPts val="600"/>
              </a:spcAft>
            </a:pPr>
            <a:r>
              <a:rPr lang="en-US" sz="2400" dirty="0"/>
              <a:t>As a content creator, you should respect the legal rights in the content created—and owned—by others, just as you would want your work to be similarly respected</a:t>
            </a:r>
          </a:p>
        </p:txBody>
      </p:sp>
    </p:spTree>
    <p:extLst>
      <p:ext uri="{BB962C8B-B14F-4D97-AF65-F5344CB8AC3E}">
        <p14:creationId xmlns:p14="http://schemas.microsoft.com/office/powerpoint/2010/main" val="297436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81994"/>
            <a:ext cx="9144000" cy="523431"/>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rcRect/>
          <a:stretch/>
        </p:blipFill>
        <p:spPr>
          <a:xfrm>
            <a:off x="149293" y="390760"/>
            <a:ext cx="2487764" cy="333827"/>
          </a:xfrm>
          <a:prstGeom prst="rect">
            <a:avLst/>
          </a:prstGeom>
        </p:spPr>
      </p:pic>
      <p:sp>
        <p:nvSpPr>
          <p:cNvPr id="11" name="Subtitle 4"/>
          <p:cNvSpPr txBox="1">
            <a:spLocks/>
          </p:cNvSpPr>
          <p:nvPr/>
        </p:nvSpPr>
        <p:spPr>
          <a:xfrm>
            <a:off x="5559552" y="281994"/>
            <a:ext cx="3435155"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457200" y="846138"/>
            <a:ext cx="8229600" cy="1143000"/>
          </a:xfrm>
        </p:spPr>
        <p:txBody>
          <a:bodyPr/>
          <a:lstStyle/>
          <a:p>
            <a:r>
              <a:rPr lang="en-US" dirty="0"/>
              <a:t>Copyright Law Basics</a:t>
            </a:r>
          </a:p>
        </p:txBody>
      </p:sp>
      <p:sp>
        <p:nvSpPr>
          <p:cNvPr id="6" name="Content Placeholder 5"/>
          <p:cNvSpPr>
            <a:spLocks noGrp="1"/>
          </p:cNvSpPr>
          <p:nvPr>
            <p:ph idx="1"/>
          </p:nvPr>
        </p:nvSpPr>
        <p:spPr>
          <a:xfrm>
            <a:off x="457200" y="2277602"/>
            <a:ext cx="8229600" cy="3688505"/>
          </a:xfrm>
        </p:spPr>
        <p:txBody>
          <a:bodyPr>
            <a:normAutofit fontScale="70000" lnSpcReduction="20000"/>
          </a:bodyPr>
          <a:lstStyle/>
          <a:p>
            <a:r>
              <a:rPr lang="en-US" dirty="0"/>
              <a:t>Copyright protects particular expression of an idea; but NOT the idea itself. </a:t>
            </a:r>
          </a:p>
          <a:p>
            <a:r>
              <a:rPr lang="en-US" dirty="0"/>
              <a:t>A copyright exists immediately upon creation of a work; no formal action is required.</a:t>
            </a:r>
          </a:p>
          <a:p>
            <a:r>
              <a:rPr lang="en-US" dirty="0"/>
              <a:t>Copyright in a work belongs the creator(s) of that work, unless it is a “work for hire”</a:t>
            </a:r>
          </a:p>
          <a:p>
            <a:r>
              <a:rPr lang="en-US" dirty="0"/>
              <a:t>A copyright owner decides whether or not to allow others to use the work. </a:t>
            </a:r>
          </a:p>
          <a:p>
            <a:pPr lvl="1"/>
            <a:r>
              <a:rPr lang="en-US" dirty="0"/>
              <a:t>The “Creative Commons” scheme is a standardized way for a creator to allow/disallow certain uses.</a:t>
            </a:r>
          </a:p>
          <a:p>
            <a:r>
              <a:rPr lang="en-US" dirty="0"/>
              <a:t>Copyright protection lasts 70 years after death for a work by a single author, 95 years for a work owned by a corporation.</a:t>
            </a:r>
          </a:p>
        </p:txBody>
      </p:sp>
    </p:spTree>
    <p:extLst>
      <p:ext uri="{BB962C8B-B14F-4D97-AF65-F5344CB8AC3E}">
        <p14:creationId xmlns:p14="http://schemas.microsoft.com/office/powerpoint/2010/main" val="198222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81994"/>
            <a:ext cx="9144000" cy="523431"/>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rcRect/>
          <a:stretch/>
        </p:blipFill>
        <p:spPr>
          <a:xfrm>
            <a:off x="149293" y="390760"/>
            <a:ext cx="2487764" cy="333827"/>
          </a:xfrm>
          <a:prstGeom prst="rect">
            <a:avLst/>
          </a:prstGeom>
        </p:spPr>
      </p:pic>
      <p:sp>
        <p:nvSpPr>
          <p:cNvPr id="11" name="Subtitle 4"/>
          <p:cNvSpPr txBox="1">
            <a:spLocks/>
          </p:cNvSpPr>
          <p:nvPr/>
        </p:nvSpPr>
        <p:spPr>
          <a:xfrm>
            <a:off x="5291328" y="281994"/>
            <a:ext cx="3703379"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457200" y="846138"/>
            <a:ext cx="8229600" cy="1143000"/>
          </a:xfrm>
        </p:spPr>
        <p:txBody>
          <a:bodyPr/>
          <a:lstStyle/>
          <a:p>
            <a:r>
              <a:rPr lang="en-US" dirty="0"/>
              <a:t>Copyright Law Basics</a:t>
            </a:r>
          </a:p>
        </p:txBody>
      </p:sp>
      <p:sp>
        <p:nvSpPr>
          <p:cNvPr id="6" name="Content Placeholder 5"/>
          <p:cNvSpPr>
            <a:spLocks noGrp="1"/>
          </p:cNvSpPr>
          <p:nvPr>
            <p:ph idx="1"/>
          </p:nvPr>
        </p:nvSpPr>
        <p:spPr>
          <a:xfrm>
            <a:off x="457200" y="2277602"/>
            <a:ext cx="8229600" cy="3688505"/>
          </a:xfrm>
        </p:spPr>
        <p:txBody>
          <a:bodyPr>
            <a:normAutofit fontScale="85000" lnSpcReduction="20000"/>
          </a:bodyPr>
          <a:lstStyle/>
          <a:p>
            <a:r>
              <a:rPr lang="en-US" dirty="0"/>
              <a:t>After the copyright for a work expires, that work is in the “public domain” and anyone can use it. </a:t>
            </a:r>
          </a:p>
          <a:p>
            <a:pPr lvl="1"/>
            <a:r>
              <a:rPr lang="en-US" dirty="0"/>
              <a:t>But some copyrighted works, such as images, may also be protected as a trademark. Trademark protection can be renewed, in 20 year increments, indefinitely.</a:t>
            </a:r>
          </a:p>
          <a:p>
            <a:r>
              <a:rPr lang="en-US" dirty="0"/>
              <a:t>Just because something is posted online </a:t>
            </a:r>
            <a:r>
              <a:rPr lang="en-US" b="1" dirty="0"/>
              <a:t>does not </a:t>
            </a:r>
            <a:r>
              <a:rPr lang="en-US" dirty="0"/>
              <a:t>mean that it is not protected by copyright. </a:t>
            </a:r>
          </a:p>
          <a:p>
            <a:pPr lvl="1"/>
            <a:r>
              <a:rPr lang="en-US" dirty="0"/>
              <a:t>“Cutting and pasting” something found online and using it without the copyright owner’s permission is illegal copyright infringement.</a:t>
            </a:r>
          </a:p>
        </p:txBody>
      </p:sp>
    </p:spTree>
    <p:extLst>
      <p:ext uri="{BB962C8B-B14F-4D97-AF65-F5344CB8AC3E}">
        <p14:creationId xmlns:p14="http://schemas.microsoft.com/office/powerpoint/2010/main" val="197827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58496"/>
            <a:ext cx="9144000" cy="6858000"/>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00" dirty="0">
              <a:solidFill>
                <a:srgbClr val="FFFFFF"/>
              </a:solidFill>
            </a:endParaRPr>
          </a:p>
        </p:txBody>
      </p:sp>
      <p:sp>
        <p:nvSpPr>
          <p:cNvPr id="11" name="Subtitle 4"/>
          <p:cNvSpPr txBox="1">
            <a:spLocks/>
          </p:cNvSpPr>
          <p:nvPr/>
        </p:nvSpPr>
        <p:spPr>
          <a:xfrm>
            <a:off x="5352288" y="281994"/>
            <a:ext cx="3642419"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303246" y="837455"/>
            <a:ext cx="8537507" cy="1143000"/>
          </a:xfrm>
        </p:spPr>
        <p:txBody>
          <a:bodyPr>
            <a:normAutofit fontScale="90000"/>
          </a:bodyPr>
          <a:lstStyle/>
          <a:p>
            <a:r>
              <a:rPr lang="en-US" b="1" dirty="0">
                <a:solidFill>
                  <a:srgbClr val="FFFFFF"/>
                </a:solidFill>
              </a:rPr>
              <a:t>Case Study 1: Betty, Inc. v. </a:t>
            </a:r>
            <a:r>
              <a:rPr lang="en-US" b="1" dirty="0" err="1">
                <a:solidFill>
                  <a:srgbClr val="FFFFFF"/>
                </a:solidFill>
              </a:rPr>
              <a:t>Pepsico</a:t>
            </a:r>
            <a:r>
              <a:rPr lang="en-US" b="1" dirty="0">
                <a:solidFill>
                  <a:srgbClr val="FFFFFF"/>
                </a:solidFill>
              </a:rPr>
              <a:t>, Inc. </a:t>
            </a:r>
          </a:p>
        </p:txBody>
      </p:sp>
      <p:sp>
        <p:nvSpPr>
          <p:cNvPr id="2" name="Content Placeholder 1"/>
          <p:cNvSpPr>
            <a:spLocks noGrp="1"/>
          </p:cNvSpPr>
          <p:nvPr>
            <p:ph idx="1"/>
          </p:nvPr>
        </p:nvSpPr>
        <p:spPr>
          <a:xfrm>
            <a:off x="4306528" y="2282566"/>
            <a:ext cx="4380271" cy="3119679"/>
          </a:xfrm>
        </p:spPr>
        <p:txBody>
          <a:bodyPr>
            <a:noAutofit/>
          </a:bodyPr>
          <a:lstStyle/>
          <a:p>
            <a:r>
              <a:rPr lang="en-US" sz="2400" dirty="0">
                <a:solidFill>
                  <a:srgbClr val="FFFFFF"/>
                </a:solidFill>
              </a:rPr>
              <a:t>An agency proposed a Pepsi Superbowl ad going through rooms of a warehouse with musicians playing Pepsi’s theme song in various genres.</a:t>
            </a:r>
          </a:p>
        </p:txBody>
      </p:sp>
      <p:pic>
        <p:nvPicPr>
          <p:cNvPr id="7" name="Picture 6">
            <a:extLst>
              <a:ext uri="{FF2B5EF4-FFF2-40B4-BE49-F238E27FC236}">
                <a16:creationId xmlns:a16="http://schemas.microsoft.com/office/drawing/2014/main" id="{0E612106-1198-6A49-963F-2815E9AF36CD}"/>
              </a:ext>
            </a:extLst>
          </p:cNvPr>
          <p:cNvPicPr>
            <a:picLocks noChangeAspect="1"/>
          </p:cNvPicPr>
          <p:nvPr/>
        </p:nvPicPr>
        <p:blipFill>
          <a:blip r:embed="rId2"/>
          <a:srcRect/>
          <a:stretch/>
        </p:blipFill>
        <p:spPr>
          <a:xfrm>
            <a:off x="149293" y="390760"/>
            <a:ext cx="2487764" cy="333827"/>
          </a:xfrm>
          <a:prstGeom prst="rect">
            <a:avLst/>
          </a:prstGeom>
        </p:spPr>
      </p:pic>
      <p:sp>
        <p:nvSpPr>
          <p:cNvPr id="3" name="Content Placeholder 1">
            <a:extLst>
              <a:ext uri="{FF2B5EF4-FFF2-40B4-BE49-F238E27FC236}">
                <a16:creationId xmlns:a16="http://schemas.microsoft.com/office/drawing/2014/main" id="{B15DA73F-2FD8-E102-1E98-FE1FC1080FCE}"/>
              </a:ext>
            </a:extLst>
          </p:cNvPr>
          <p:cNvSpPr txBox="1">
            <a:spLocks/>
          </p:cNvSpPr>
          <p:nvPr/>
        </p:nvSpPr>
        <p:spPr>
          <a:xfrm>
            <a:off x="550606" y="5578366"/>
            <a:ext cx="8229600" cy="5867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solidFill>
                  <a:srgbClr val="FFFFFF"/>
                </a:solidFill>
              </a:rPr>
              <a:t>Is this copyright infringement?</a:t>
            </a:r>
          </a:p>
        </p:txBody>
      </p:sp>
      <p:pic>
        <p:nvPicPr>
          <p:cNvPr id="6" name="Picture 5" descr="A group of people dancing on a stage&#10;&#10;Description automatically generated">
            <a:extLst>
              <a:ext uri="{FF2B5EF4-FFF2-40B4-BE49-F238E27FC236}">
                <a16:creationId xmlns:a16="http://schemas.microsoft.com/office/drawing/2014/main" id="{FADBD159-030E-0B67-7C17-CF7FA4168E68}"/>
              </a:ext>
            </a:extLst>
          </p:cNvPr>
          <p:cNvPicPr>
            <a:picLocks noChangeAspect="1"/>
          </p:cNvPicPr>
          <p:nvPr/>
        </p:nvPicPr>
        <p:blipFill rotWithShape="1">
          <a:blip r:embed="rId3"/>
          <a:srcRect l="1612" r="940"/>
          <a:stretch/>
        </p:blipFill>
        <p:spPr>
          <a:xfrm>
            <a:off x="550606" y="2169870"/>
            <a:ext cx="3564194" cy="2037037"/>
          </a:xfrm>
          <a:prstGeom prst="rect">
            <a:avLst/>
          </a:prstGeom>
        </p:spPr>
      </p:pic>
      <p:sp>
        <p:nvSpPr>
          <p:cNvPr id="10" name="TextBox 9">
            <a:extLst>
              <a:ext uri="{FF2B5EF4-FFF2-40B4-BE49-F238E27FC236}">
                <a16:creationId xmlns:a16="http://schemas.microsoft.com/office/drawing/2014/main" id="{CC87C645-06D3-3072-3038-4D70E6DD6FD7}"/>
              </a:ext>
            </a:extLst>
          </p:cNvPr>
          <p:cNvSpPr txBox="1"/>
          <p:nvPr/>
        </p:nvSpPr>
        <p:spPr>
          <a:xfrm>
            <a:off x="457200" y="4295230"/>
            <a:ext cx="8323006" cy="1200329"/>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FFFFFF"/>
                </a:solidFill>
              </a:rPr>
              <a:t>The eventual ad—from another agency—featured a singer going through areas with crowds dancing to music of the 1950s, 1980s and 2000s, with costumes of each era. </a:t>
            </a:r>
          </a:p>
        </p:txBody>
      </p:sp>
    </p:spTree>
    <p:extLst>
      <p:ext uri="{BB962C8B-B14F-4D97-AF65-F5344CB8AC3E}">
        <p14:creationId xmlns:p14="http://schemas.microsoft.com/office/powerpoint/2010/main" val="301868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0" y="0"/>
            <a:ext cx="9144000" cy="6858000"/>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ubtitle 4"/>
          <p:cNvSpPr txBox="1">
            <a:spLocks/>
          </p:cNvSpPr>
          <p:nvPr/>
        </p:nvSpPr>
        <p:spPr>
          <a:xfrm>
            <a:off x="5596128" y="281994"/>
            <a:ext cx="3398579"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pic>
        <p:nvPicPr>
          <p:cNvPr id="7" name="Picture 6">
            <a:extLst>
              <a:ext uri="{FF2B5EF4-FFF2-40B4-BE49-F238E27FC236}">
                <a16:creationId xmlns:a16="http://schemas.microsoft.com/office/drawing/2014/main" id="{0E612106-1198-6A49-963F-2815E9AF36CD}"/>
              </a:ext>
            </a:extLst>
          </p:cNvPr>
          <p:cNvPicPr>
            <a:picLocks noChangeAspect="1"/>
          </p:cNvPicPr>
          <p:nvPr/>
        </p:nvPicPr>
        <p:blipFill>
          <a:blip r:embed="rId2"/>
          <a:srcRect/>
          <a:stretch/>
        </p:blipFill>
        <p:spPr>
          <a:xfrm>
            <a:off x="149293" y="390760"/>
            <a:ext cx="2487764" cy="333827"/>
          </a:xfrm>
          <a:prstGeom prst="rect">
            <a:avLst/>
          </a:prstGeom>
        </p:spPr>
      </p:pic>
      <p:sp>
        <p:nvSpPr>
          <p:cNvPr id="3" name="Content Placeholder 1">
            <a:extLst>
              <a:ext uri="{FF2B5EF4-FFF2-40B4-BE49-F238E27FC236}">
                <a16:creationId xmlns:a16="http://schemas.microsoft.com/office/drawing/2014/main" id="{B15DA73F-2FD8-E102-1E98-FE1FC1080FCE}"/>
              </a:ext>
            </a:extLst>
          </p:cNvPr>
          <p:cNvSpPr txBox="1">
            <a:spLocks/>
          </p:cNvSpPr>
          <p:nvPr/>
        </p:nvSpPr>
        <p:spPr>
          <a:xfrm>
            <a:off x="445010" y="1926428"/>
            <a:ext cx="8229600" cy="5867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solidFill>
                  <a:srgbClr val="FFFFFF"/>
                </a:solidFill>
              </a:rPr>
              <a:t>Is this copyright infringement?</a:t>
            </a:r>
          </a:p>
        </p:txBody>
      </p:sp>
      <p:sp>
        <p:nvSpPr>
          <p:cNvPr id="8" name="Content Placeholder 1">
            <a:extLst>
              <a:ext uri="{FF2B5EF4-FFF2-40B4-BE49-F238E27FC236}">
                <a16:creationId xmlns:a16="http://schemas.microsoft.com/office/drawing/2014/main" id="{79B4BDAB-309C-1F44-D727-2EA725D54650}"/>
              </a:ext>
            </a:extLst>
          </p:cNvPr>
          <p:cNvSpPr txBox="1">
            <a:spLocks/>
          </p:cNvSpPr>
          <p:nvPr/>
        </p:nvSpPr>
        <p:spPr>
          <a:xfrm>
            <a:off x="457200" y="2657856"/>
            <a:ext cx="8229600" cy="9042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800" b="1" dirty="0">
                <a:solidFill>
                  <a:srgbClr val="FFFFFF"/>
                </a:solidFill>
              </a:rPr>
              <a:t>NO</a:t>
            </a:r>
          </a:p>
        </p:txBody>
      </p:sp>
      <p:sp>
        <p:nvSpPr>
          <p:cNvPr id="10" name="Content Placeholder 1">
            <a:extLst>
              <a:ext uri="{FF2B5EF4-FFF2-40B4-BE49-F238E27FC236}">
                <a16:creationId xmlns:a16="http://schemas.microsoft.com/office/drawing/2014/main" id="{47C6B60A-4512-6DB1-9B8B-B9018EB9D671}"/>
              </a:ext>
            </a:extLst>
          </p:cNvPr>
          <p:cNvSpPr txBox="1">
            <a:spLocks/>
          </p:cNvSpPr>
          <p:nvPr/>
        </p:nvSpPr>
        <p:spPr>
          <a:xfrm>
            <a:off x="457200" y="3598831"/>
            <a:ext cx="8229600" cy="5867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rgbClr val="FFFFFF"/>
                </a:solidFill>
              </a:rPr>
              <a:t>Court held that while the final ad was similar to the ad agency’s pitch, it was not infringement since an idea cannot be copyrighted</a:t>
            </a:r>
          </a:p>
        </p:txBody>
      </p:sp>
      <p:sp>
        <p:nvSpPr>
          <p:cNvPr id="12" name="Content Placeholder 1">
            <a:extLst>
              <a:ext uri="{FF2B5EF4-FFF2-40B4-BE49-F238E27FC236}">
                <a16:creationId xmlns:a16="http://schemas.microsoft.com/office/drawing/2014/main" id="{646B5001-290F-7691-C685-C532B72DFE52}"/>
              </a:ext>
            </a:extLst>
          </p:cNvPr>
          <p:cNvSpPr txBox="1">
            <a:spLocks/>
          </p:cNvSpPr>
          <p:nvPr/>
        </p:nvSpPr>
        <p:spPr>
          <a:xfrm>
            <a:off x="353568" y="5425070"/>
            <a:ext cx="8229600" cy="5867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srgbClr val="FFFFFF"/>
                </a:solidFill>
              </a:rPr>
              <a:t>Do you agree? Is this ethical?</a:t>
            </a:r>
          </a:p>
        </p:txBody>
      </p:sp>
      <p:sp>
        <p:nvSpPr>
          <p:cNvPr id="6" name="Title 4">
            <a:extLst>
              <a:ext uri="{FF2B5EF4-FFF2-40B4-BE49-F238E27FC236}">
                <a16:creationId xmlns:a16="http://schemas.microsoft.com/office/drawing/2014/main" id="{AE357823-8F98-1272-FAF5-C6B3DFDF3624}"/>
              </a:ext>
            </a:extLst>
          </p:cNvPr>
          <p:cNvSpPr txBox="1">
            <a:spLocks/>
          </p:cNvSpPr>
          <p:nvPr/>
        </p:nvSpPr>
        <p:spPr>
          <a:xfrm>
            <a:off x="303246" y="837455"/>
            <a:ext cx="8537507"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a:solidFill>
                  <a:srgbClr val="FFFFFF"/>
                </a:solidFill>
              </a:rPr>
              <a:t>Case Study 1: Betty, Inc. v. Pepsico, Inc. </a:t>
            </a:r>
            <a:endParaRPr lang="en-US" b="1" dirty="0">
              <a:solidFill>
                <a:srgbClr val="FFFFFF"/>
              </a:solidFill>
            </a:endParaRPr>
          </a:p>
        </p:txBody>
      </p:sp>
    </p:spTree>
    <p:extLst>
      <p:ext uri="{BB962C8B-B14F-4D97-AF65-F5344CB8AC3E}">
        <p14:creationId xmlns:p14="http://schemas.microsoft.com/office/powerpoint/2010/main" val="218406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6858000"/>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ubtitle 4"/>
          <p:cNvSpPr txBox="1">
            <a:spLocks/>
          </p:cNvSpPr>
          <p:nvPr/>
        </p:nvSpPr>
        <p:spPr>
          <a:xfrm>
            <a:off x="5376672" y="281994"/>
            <a:ext cx="3618035"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2" name="Content Placeholder 1"/>
          <p:cNvSpPr>
            <a:spLocks noGrp="1"/>
          </p:cNvSpPr>
          <p:nvPr>
            <p:ph idx="1"/>
          </p:nvPr>
        </p:nvSpPr>
        <p:spPr>
          <a:xfrm>
            <a:off x="457200" y="2176823"/>
            <a:ext cx="8229600" cy="3949340"/>
          </a:xfrm>
        </p:spPr>
        <p:txBody>
          <a:bodyPr>
            <a:noAutofit/>
          </a:bodyPr>
          <a:lstStyle/>
          <a:p>
            <a:pPr marL="0" indent="0" algn="ctr">
              <a:buNone/>
            </a:pPr>
            <a:r>
              <a:rPr lang="en-US" sz="4000" dirty="0">
                <a:solidFill>
                  <a:srgbClr val="FFFFFF"/>
                </a:solidFill>
              </a:rPr>
              <a:t>DISCUSSION QUESTION: </a:t>
            </a:r>
          </a:p>
          <a:p>
            <a:pPr marL="0" indent="0">
              <a:buNone/>
            </a:pPr>
            <a:r>
              <a:rPr lang="en-US" sz="4000" i="1" dirty="0">
                <a:solidFill>
                  <a:srgbClr val="FFFFFF"/>
                </a:solidFill>
              </a:rPr>
              <a:t>The court held that Pepsi’s use of an ad similar to the proposal was not copyright infringement. But was it ethical?  Do law and ethics always reach the same result? </a:t>
            </a:r>
          </a:p>
        </p:txBody>
      </p:sp>
      <p:pic>
        <p:nvPicPr>
          <p:cNvPr id="7" name="Picture 6">
            <a:extLst>
              <a:ext uri="{FF2B5EF4-FFF2-40B4-BE49-F238E27FC236}">
                <a16:creationId xmlns:a16="http://schemas.microsoft.com/office/drawing/2014/main" id="{0E612106-1198-6A49-963F-2815E9AF36CD}"/>
              </a:ext>
            </a:extLst>
          </p:cNvPr>
          <p:cNvPicPr>
            <a:picLocks noChangeAspect="1"/>
          </p:cNvPicPr>
          <p:nvPr/>
        </p:nvPicPr>
        <p:blipFill>
          <a:blip r:embed="rId2"/>
          <a:srcRect/>
          <a:stretch/>
        </p:blipFill>
        <p:spPr>
          <a:xfrm>
            <a:off x="149293" y="390760"/>
            <a:ext cx="2487764" cy="333827"/>
          </a:xfrm>
          <a:prstGeom prst="rect">
            <a:avLst/>
          </a:prstGeom>
        </p:spPr>
      </p:pic>
      <p:sp>
        <p:nvSpPr>
          <p:cNvPr id="6" name="Title 4">
            <a:extLst>
              <a:ext uri="{FF2B5EF4-FFF2-40B4-BE49-F238E27FC236}">
                <a16:creationId xmlns:a16="http://schemas.microsoft.com/office/drawing/2014/main" id="{B166AB11-5542-8613-45F2-7867EBD5FFE3}"/>
              </a:ext>
            </a:extLst>
          </p:cNvPr>
          <p:cNvSpPr>
            <a:spLocks noGrp="1"/>
          </p:cNvSpPr>
          <p:nvPr>
            <p:ph type="title"/>
          </p:nvPr>
        </p:nvSpPr>
        <p:spPr>
          <a:xfrm>
            <a:off x="303246" y="837455"/>
            <a:ext cx="8537507" cy="1143000"/>
          </a:xfrm>
        </p:spPr>
        <p:txBody>
          <a:bodyPr>
            <a:normAutofit fontScale="90000"/>
          </a:bodyPr>
          <a:lstStyle/>
          <a:p>
            <a:r>
              <a:rPr lang="en-US" b="1" dirty="0">
                <a:solidFill>
                  <a:srgbClr val="FFFFFF"/>
                </a:solidFill>
              </a:rPr>
              <a:t>Case Study 1: Betty, Inc. v. </a:t>
            </a:r>
            <a:r>
              <a:rPr lang="en-US" b="1" dirty="0" err="1">
                <a:solidFill>
                  <a:srgbClr val="FFFFFF"/>
                </a:solidFill>
              </a:rPr>
              <a:t>Pepsico</a:t>
            </a:r>
            <a:r>
              <a:rPr lang="en-US" b="1" dirty="0">
                <a:solidFill>
                  <a:srgbClr val="FFFFFF"/>
                </a:solidFill>
              </a:rPr>
              <a:t>, Inc. </a:t>
            </a:r>
          </a:p>
        </p:txBody>
      </p:sp>
    </p:spTree>
    <p:extLst>
      <p:ext uri="{BB962C8B-B14F-4D97-AF65-F5344CB8AC3E}">
        <p14:creationId xmlns:p14="http://schemas.microsoft.com/office/powerpoint/2010/main" val="3420368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81994"/>
            <a:ext cx="9144000" cy="523431"/>
          </a:xfrm>
          <a:prstGeom prst="rect">
            <a:avLst/>
          </a:prstGeom>
          <a:solidFill>
            <a:srgbClr val="0F406D"/>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rcRect/>
          <a:stretch/>
        </p:blipFill>
        <p:spPr>
          <a:xfrm>
            <a:off x="149293" y="390760"/>
            <a:ext cx="2487764" cy="333827"/>
          </a:xfrm>
          <a:prstGeom prst="rect">
            <a:avLst/>
          </a:prstGeom>
        </p:spPr>
      </p:pic>
      <p:sp>
        <p:nvSpPr>
          <p:cNvPr id="11" name="Subtitle 4"/>
          <p:cNvSpPr txBox="1">
            <a:spLocks/>
          </p:cNvSpPr>
          <p:nvPr/>
        </p:nvSpPr>
        <p:spPr>
          <a:xfrm>
            <a:off x="5291328" y="281994"/>
            <a:ext cx="3703379" cy="729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solidFill>
                  <a:schemeClr val="bg1"/>
                </a:solidFill>
              </a:rPr>
              <a:t>Lesson One | Copyright Law and Public Relations</a:t>
            </a:r>
          </a:p>
        </p:txBody>
      </p:sp>
      <p:sp>
        <p:nvSpPr>
          <p:cNvPr id="5" name="Title 4"/>
          <p:cNvSpPr>
            <a:spLocks noGrp="1"/>
          </p:cNvSpPr>
          <p:nvPr>
            <p:ph type="title"/>
          </p:nvPr>
        </p:nvSpPr>
        <p:spPr>
          <a:xfrm>
            <a:off x="457200" y="846138"/>
            <a:ext cx="8229600" cy="1143000"/>
          </a:xfrm>
        </p:spPr>
        <p:txBody>
          <a:bodyPr/>
          <a:lstStyle/>
          <a:p>
            <a:r>
              <a:rPr lang="en-US" dirty="0"/>
              <a:t>Fair Use</a:t>
            </a:r>
          </a:p>
        </p:txBody>
      </p:sp>
      <p:sp>
        <p:nvSpPr>
          <p:cNvPr id="6" name="Content Placeholder 5"/>
          <p:cNvSpPr>
            <a:spLocks noGrp="1"/>
          </p:cNvSpPr>
          <p:nvPr>
            <p:ph idx="1"/>
          </p:nvPr>
        </p:nvSpPr>
        <p:spPr>
          <a:xfrm>
            <a:off x="457200" y="2277602"/>
            <a:ext cx="8229600" cy="3688505"/>
          </a:xfrm>
        </p:spPr>
        <p:txBody>
          <a:bodyPr>
            <a:noAutofit/>
          </a:bodyPr>
          <a:lstStyle/>
          <a:p>
            <a:r>
              <a:rPr lang="en-US" sz="2400" dirty="0"/>
              <a:t>“Fair use” allows limited use of copyrighted material without the copyright holder’s permission for certain purposes. </a:t>
            </a:r>
          </a:p>
          <a:p>
            <a:r>
              <a:rPr lang="en-US" sz="2400" dirty="0"/>
              <a:t>In considering whether a particular use of a copyrighted work is “fair use,” courts consider the following:</a:t>
            </a:r>
          </a:p>
          <a:p>
            <a:pPr marL="914400" lvl="1" indent="-514350">
              <a:buFont typeface="+mj-lt"/>
              <a:buAutoNum type="arabicPeriod"/>
            </a:pPr>
            <a:r>
              <a:rPr lang="en-US" sz="2200" dirty="0"/>
              <a:t>the purpose and character of the use, including whether such use is commercial or for nonprofit educational purposes;</a:t>
            </a:r>
          </a:p>
          <a:p>
            <a:pPr marL="914400" lvl="1" indent="-514350">
              <a:buFont typeface="+mj-lt"/>
              <a:buAutoNum type="arabicPeriod"/>
            </a:pPr>
            <a:r>
              <a:rPr lang="en-US" sz="2200" dirty="0"/>
              <a:t>the nature of the copyrighted work;</a:t>
            </a:r>
          </a:p>
          <a:p>
            <a:pPr marL="914400" lvl="1" indent="-514350">
              <a:buFont typeface="+mj-lt"/>
              <a:buAutoNum type="arabicPeriod"/>
            </a:pPr>
            <a:r>
              <a:rPr lang="en-US" sz="2200" dirty="0"/>
              <a:t>the amount and substantiality of the portion of the work used; </a:t>
            </a:r>
          </a:p>
          <a:p>
            <a:pPr marL="914400" lvl="1" indent="-514350">
              <a:buFont typeface="+mj-lt"/>
              <a:buAutoNum type="arabicPeriod"/>
            </a:pPr>
            <a:r>
              <a:rPr lang="en-US" sz="2200" dirty="0"/>
              <a:t>the effect on the market or value of the copyrighted work.</a:t>
            </a:r>
          </a:p>
        </p:txBody>
      </p:sp>
    </p:spTree>
    <p:extLst>
      <p:ext uri="{BB962C8B-B14F-4D97-AF65-F5344CB8AC3E}">
        <p14:creationId xmlns:p14="http://schemas.microsoft.com/office/powerpoint/2010/main" val="1111948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392</TotalTime>
  <Words>1229</Words>
  <Application>Microsoft Macintosh PowerPoint</Application>
  <PresentationFormat>On-screen Show (4:3)</PresentationFormat>
  <Paragraphs>82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“Commercial Speech”</vt:lpstr>
      <vt:lpstr>Importance of Copyright Law</vt:lpstr>
      <vt:lpstr>Copyright Law Basics</vt:lpstr>
      <vt:lpstr>Copyright Law Basics</vt:lpstr>
      <vt:lpstr>Case Study 1: Betty, Inc. v. Pepsico, Inc. </vt:lpstr>
      <vt:lpstr>PowerPoint Presentation</vt:lpstr>
      <vt:lpstr>Case Study 1: Betty, Inc. v. Pepsico, Inc. </vt:lpstr>
      <vt:lpstr>Fair Use</vt:lpstr>
      <vt:lpstr>Fair Use</vt:lpstr>
      <vt:lpstr>Fair Use</vt:lpstr>
      <vt:lpstr>Case Study 2: “Success Kid” Lawsuits</vt:lpstr>
      <vt:lpstr>Case Study 2: “Success Kid” Lawsuits</vt:lpstr>
      <vt:lpstr>Case Study 2: “Success Kid” Lawsuits</vt:lpstr>
      <vt:lpstr>A Final Thought…</vt:lpstr>
    </vt:vector>
  </TitlesOfParts>
  <Company>Biola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Public Relations Ethics</dc:title>
  <dc:creator>Carolyn Kim</dc:creator>
  <cp:lastModifiedBy>Amanda Weed</cp:lastModifiedBy>
  <cp:revision>36</cp:revision>
  <dcterms:created xsi:type="dcterms:W3CDTF">2016-05-14T23:03:05Z</dcterms:created>
  <dcterms:modified xsi:type="dcterms:W3CDTF">2024-07-01T20:28:50Z</dcterms:modified>
</cp:coreProperties>
</file>