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4"/>
  </p:notesMasterIdLst>
  <p:sldIdLst>
    <p:sldId id="256" r:id="rId2"/>
    <p:sldId id="257" r:id="rId3"/>
    <p:sldId id="267" r:id="rId4"/>
    <p:sldId id="268" r:id="rId5"/>
    <p:sldId id="261" r:id="rId6"/>
    <p:sldId id="270" r:id="rId7"/>
    <p:sldId id="271" r:id="rId8"/>
    <p:sldId id="272" r:id="rId9"/>
    <p:sldId id="265" r:id="rId10"/>
    <p:sldId id="269" r:id="rId11"/>
    <p:sldId id="266" r:id="rId12"/>
    <p:sldId id="273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406D"/>
    <a:srgbClr val="0E3F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C039D2-5786-4100-A500-1D1536333299}" v="20" dt="2021-12-07T19:13:09.2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EDFBB-6A8E-9840-81A8-5653439F27B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C77CD-FFBB-4D44-99D9-4429790A05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731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40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80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6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68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257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84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108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740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230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20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6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15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177/1461444818822488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i.org/10.1177/0743915620945260" TargetMode="External"/><Relationship Id="rId4" Type="http://schemas.openxmlformats.org/officeDocument/2006/relationships/hyperlink" Target="https://doi.org/10.15581/003.32.4.343-359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805425"/>
            <a:ext cx="9144000" cy="124885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24" y="266729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5400" b="1" dirty="0">
                <a:solidFill>
                  <a:srgbClr val="0E3F6E"/>
                </a:solidFill>
              </a:rPr>
              <a:t>Digital Media Activism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786692" y="1074260"/>
            <a:ext cx="5570615" cy="74751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255624" y="4092797"/>
            <a:ext cx="6400800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Module One | Lesson 2</a:t>
            </a:r>
          </a:p>
        </p:txBody>
      </p:sp>
    </p:spTree>
    <p:extLst>
      <p:ext uri="{BB962C8B-B14F-4D97-AF65-F5344CB8AC3E}">
        <p14:creationId xmlns:p14="http://schemas.microsoft.com/office/powerpoint/2010/main" val="2687992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Six approaches to impacting public policy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Social media platforms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Websites and microsites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Digital news placements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Digital influencers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Advocacy partnerships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Digital events and activities</a:t>
            </a:r>
          </a:p>
        </p:txBody>
      </p:sp>
      <p:sp>
        <p:nvSpPr>
          <p:cNvPr id="7" name="Subtitle 4">
            <a:extLst>
              <a:ext uri="{FF2B5EF4-FFF2-40B4-BE49-F238E27FC236}">
                <a16:creationId xmlns:a16="http://schemas.microsoft.com/office/drawing/2014/main" id="{FC6C5E1C-CA61-48C3-859E-2F68696025A0}"/>
              </a:ext>
            </a:extLst>
          </p:cNvPr>
          <p:cNvSpPr txBox="1">
            <a:spLocks/>
          </p:cNvSpPr>
          <p:nvPr/>
        </p:nvSpPr>
        <p:spPr>
          <a:xfrm>
            <a:off x="6806153" y="281994"/>
            <a:ext cx="2188555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Policy Advocacy through Digital Media</a:t>
            </a:r>
          </a:p>
        </p:txBody>
      </p:sp>
    </p:spTree>
    <p:extLst>
      <p:ext uri="{BB962C8B-B14F-4D97-AF65-F5344CB8AC3E}">
        <p14:creationId xmlns:p14="http://schemas.microsoft.com/office/powerpoint/2010/main" val="1812554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FFFFFF"/>
                </a:solidFill>
              </a:rPr>
              <a:t>Discussion Question 3: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What should an organization consider before creating a digital </a:t>
            </a:r>
            <a:r>
              <a:rPr lang="en-US" sz="4000">
                <a:solidFill>
                  <a:srgbClr val="FFFFFF"/>
                </a:solidFill>
              </a:rPr>
              <a:t>policy advocacy campaign?</a:t>
            </a:r>
            <a:endParaRPr lang="en-US" sz="4000" dirty="0">
              <a:solidFill>
                <a:srgbClr val="FFFFFF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612106-1198-6A49-963F-2815E9AF36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4" name="Subtitle 4">
            <a:extLst>
              <a:ext uri="{FF2B5EF4-FFF2-40B4-BE49-F238E27FC236}">
                <a16:creationId xmlns:a16="http://schemas.microsoft.com/office/drawing/2014/main" id="{3D1404D6-4126-4BFC-B6B7-D345337DC9BE}"/>
              </a:ext>
            </a:extLst>
          </p:cNvPr>
          <p:cNvSpPr txBox="1">
            <a:spLocks/>
          </p:cNvSpPr>
          <p:nvPr/>
        </p:nvSpPr>
        <p:spPr>
          <a:xfrm>
            <a:off x="6806153" y="281994"/>
            <a:ext cx="2188555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Policy Advocacy through Digital Media</a:t>
            </a:r>
          </a:p>
        </p:txBody>
      </p:sp>
    </p:spTree>
    <p:extLst>
      <p:ext uri="{BB962C8B-B14F-4D97-AF65-F5344CB8AC3E}">
        <p14:creationId xmlns:p14="http://schemas.microsoft.com/office/powerpoint/2010/main" val="825979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/>
          <a:lstStyle/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Earl, J., &amp;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Kimport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K. (2011).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Digitally enabled social change: activism in the Internet age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MIT Press.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Johansson, S. (2019). The logics of digital advocacy: Between acts of political influence and presence.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Media &amp; Society, 21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(7), 1528–1545. 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https://doi.org/10.1177/1461444818822488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Manfredi-Sánchez, J. (2019). Brand activism.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Communication &amp; Society, 32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(4), 343–359. 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https://doi.org/10.15581/003.32.4.343-359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Moorman, C. (2020). Brand Activism in a Political World.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Journal of Public Policy &amp; Marketing, 39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(4), 388–392. 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https://doi.org/10.1177/0743915620945260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Subtitle 4">
            <a:extLst>
              <a:ext uri="{FF2B5EF4-FFF2-40B4-BE49-F238E27FC236}">
                <a16:creationId xmlns:a16="http://schemas.microsoft.com/office/drawing/2014/main" id="{0BE74B3C-50D4-489F-828B-12890EB5B3E8}"/>
              </a:ext>
            </a:extLst>
          </p:cNvPr>
          <p:cNvSpPr txBox="1">
            <a:spLocks/>
          </p:cNvSpPr>
          <p:nvPr/>
        </p:nvSpPr>
        <p:spPr>
          <a:xfrm>
            <a:off x="6806153" y="281994"/>
            <a:ext cx="2188555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Policy Advocacy through Digital Media</a:t>
            </a:r>
          </a:p>
        </p:txBody>
      </p:sp>
    </p:spTree>
    <p:extLst>
      <p:ext uri="{BB962C8B-B14F-4D97-AF65-F5344CB8AC3E}">
        <p14:creationId xmlns:p14="http://schemas.microsoft.com/office/powerpoint/2010/main" val="3060201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6806153" y="281994"/>
            <a:ext cx="2188555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Policy Advocacy through Digital Media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/>
              <a:t>Lesson Overview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/>
          <a:lstStyle/>
          <a:p>
            <a:r>
              <a:rPr lang="en-US" dirty="0"/>
              <a:t>Defining digital media</a:t>
            </a:r>
          </a:p>
          <a:p>
            <a:r>
              <a:rPr lang="en-US" dirty="0"/>
              <a:t>Defining digital media activism</a:t>
            </a:r>
          </a:p>
          <a:p>
            <a:r>
              <a:rPr lang="en-US" dirty="0"/>
              <a:t>Examples of digital media activism</a:t>
            </a:r>
          </a:p>
          <a:p>
            <a:r>
              <a:rPr lang="en-US" dirty="0"/>
              <a:t>Digital media activism framework</a:t>
            </a:r>
          </a:p>
        </p:txBody>
      </p:sp>
    </p:spTree>
    <p:extLst>
      <p:ext uri="{BB962C8B-B14F-4D97-AF65-F5344CB8AC3E}">
        <p14:creationId xmlns:p14="http://schemas.microsoft.com/office/powerpoint/2010/main" val="297436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types of policies do practitioners try to impact?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Using traditional and digital approaches, practitioners try to impact policies such as: </a:t>
            </a:r>
          </a:p>
          <a:p>
            <a:r>
              <a:rPr lang="en-US" dirty="0"/>
              <a:t>Taxes and tariffs on imported goods</a:t>
            </a:r>
          </a:p>
          <a:p>
            <a:r>
              <a:rPr lang="en-US" dirty="0"/>
              <a:t>Donations to political and nonprofit groups</a:t>
            </a:r>
          </a:p>
          <a:p>
            <a:r>
              <a:rPr lang="en-US" dirty="0"/>
              <a:t>Digital policies about access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Examples include social media posts, emails, promoted posts on search engines </a:t>
            </a:r>
          </a:p>
        </p:txBody>
      </p:sp>
      <p:sp>
        <p:nvSpPr>
          <p:cNvPr id="7" name="Subtitle 4">
            <a:extLst>
              <a:ext uri="{FF2B5EF4-FFF2-40B4-BE49-F238E27FC236}">
                <a16:creationId xmlns:a16="http://schemas.microsoft.com/office/drawing/2014/main" id="{940B3424-27BB-42B2-9DD5-B3B1371BC917}"/>
              </a:ext>
            </a:extLst>
          </p:cNvPr>
          <p:cNvSpPr txBox="1">
            <a:spLocks/>
          </p:cNvSpPr>
          <p:nvPr/>
        </p:nvSpPr>
        <p:spPr>
          <a:xfrm>
            <a:off x="6806153" y="281994"/>
            <a:ext cx="2188555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Policy Advocacy through Digital Media</a:t>
            </a:r>
          </a:p>
        </p:txBody>
      </p:sp>
    </p:spTree>
    <p:extLst>
      <p:ext uri="{BB962C8B-B14F-4D97-AF65-F5344CB8AC3E}">
        <p14:creationId xmlns:p14="http://schemas.microsoft.com/office/powerpoint/2010/main" val="432389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How do organizations try to impact public policy?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Lobbying: the act of advocating for change with lawmakers through persuasive communication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Social media campaigns to increase public awareness and support of policies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Online petitions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Subtitle 4">
            <a:extLst>
              <a:ext uri="{FF2B5EF4-FFF2-40B4-BE49-F238E27FC236}">
                <a16:creationId xmlns:a16="http://schemas.microsoft.com/office/drawing/2014/main" id="{CC7CA977-378A-4145-97C6-2D7E9AA45CCE}"/>
              </a:ext>
            </a:extLst>
          </p:cNvPr>
          <p:cNvSpPr txBox="1">
            <a:spLocks/>
          </p:cNvSpPr>
          <p:nvPr/>
        </p:nvSpPr>
        <p:spPr>
          <a:xfrm>
            <a:off x="6806153" y="281994"/>
            <a:ext cx="2188555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Policy Advocacy through Digital Media</a:t>
            </a:r>
          </a:p>
        </p:txBody>
      </p:sp>
    </p:spTree>
    <p:extLst>
      <p:ext uri="{BB962C8B-B14F-4D97-AF65-F5344CB8AC3E}">
        <p14:creationId xmlns:p14="http://schemas.microsoft.com/office/powerpoint/2010/main" val="3674182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FFFFFF"/>
                </a:solidFill>
              </a:rPr>
              <a:t>Discussion Question 1: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What digital approaches can organizations use to impact public policy?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612106-1198-6A49-963F-2815E9AF36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8" name="Subtitle 4">
            <a:extLst>
              <a:ext uri="{FF2B5EF4-FFF2-40B4-BE49-F238E27FC236}">
                <a16:creationId xmlns:a16="http://schemas.microsoft.com/office/drawing/2014/main" id="{7778299F-8CC5-44E0-9149-2C02609F75DE}"/>
              </a:ext>
            </a:extLst>
          </p:cNvPr>
          <p:cNvSpPr txBox="1">
            <a:spLocks/>
          </p:cNvSpPr>
          <p:nvPr/>
        </p:nvSpPr>
        <p:spPr>
          <a:xfrm>
            <a:off x="6806153" y="281994"/>
            <a:ext cx="2188555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Policy Advocacy through Digital Media</a:t>
            </a:r>
          </a:p>
        </p:txBody>
      </p:sp>
    </p:spTree>
    <p:extLst>
      <p:ext uri="{BB962C8B-B14F-4D97-AF65-F5344CB8AC3E}">
        <p14:creationId xmlns:p14="http://schemas.microsoft.com/office/powerpoint/2010/main" val="3420368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Examples of Digital Policy Activism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/>
          <a:lstStyle/>
          <a:p>
            <a:r>
              <a:rPr lang="en-US" dirty="0"/>
              <a:t>An organization asking followers to sign an online petition that will be shared with government leaders</a:t>
            </a:r>
          </a:p>
          <a:p>
            <a:r>
              <a:rPr lang="en-US" dirty="0"/>
              <a:t>An organization posting infographics to social media about how a policy impacts its business </a:t>
            </a:r>
          </a:p>
        </p:txBody>
      </p:sp>
      <p:sp>
        <p:nvSpPr>
          <p:cNvPr id="7" name="Subtitle 4">
            <a:extLst>
              <a:ext uri="{FF2B5EF4-FFF2-40B4-BE49-F238E27FC236}">
                <a16:creationId xmlns:a16="http://schemas.microsoft.com/office/drawing/2014/main" id="{65A753BE-160A-44D2-870A-98A45554983C}"/>
              </a:ext>
            </a:extLst>
          </p:cNvPr>
          <p:cNvSpPr txBox="1">
            <a:spLocks/>
          </p:cNvSpPr>
          <p:nvPr/>
        </p:nvSpPr>
        <p:spPr>
          <a:xfrm>
            <a:off x="6806153" y="281994"/>
            <a:ext cx="2188555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Policy Advocacy through Digital Media</a:t>
            </a:r>
          </a:p>
        </p:txBody>
      </p:sp>
    </p:spTree>
    <p:extLst>
      <p:ext uri="{BB962C8B-B14F-4D97-AF65-F5344CB8AC3E}">
        <p14:creationId xmlns:p14="http://schemas.microsoft.com/office/powerpoint/2010/main" val="252703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/>
              <a:t>Yelp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Created a “Day of Action” to call attention to Net Neutrality and asked the public to sign its online petition to keep the policy</a:t>
            </a:r>
          </a:p>
        </p:txBody>
      </p:sp>
      <p:sp>
        <p:nvSpPr>
          <p:cNvPr id="8" name="Subtitle 4">
            <a:extLst>
              <a:ext uri="{FF2B5EF4-FFF2-40B4-BE49-F238E27FC236}">
                <a16:creationId xmlns:a16="http://schemas.microsoft.com/office/drawing/2014/main" id="{41EE3DEF-77B6-4AF5-8AD4-F77C0D5B6CDC}"/>
              </a:ext>
            </a:extLst>
          </p:cNvPr>
          <p:cNvSpPr txBox="1">
            <a:spLocks/>
          </p:cNvSpPr>
          <p:nvPr/>
        </p:nvSpPr>
        <p:spPr>
          <a:xfrm>
            <a:off x="6806153" y="281994"/>
            <a:ext cx="2188555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Policy Advocacy through Digital Media</a:t>
            </a:r>
          </a:p>
        </p:txBody>
      </p:sp>
    </p:spTree>
    <p:extLst>
      <p:ext uri="{BB962C8B-B14F-4D97-AF65-F5344CB8AC3E}">
        <p14:creationId xmlns:p14="http://schemas.microsoft.com/office/powerpoint/2010/main" val="2877818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/>
              <a:t>Nike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Created a microsite about the gender pay-gap in professional sports and shared information about the issue on social media and through digital news outlets</a:t>
            </a:r>
          </a:p>
        </p:txBody>
      </p:sp>
      <p:sp>
        <p:nvSpPr>
          <p:cNvPr id="7" name="Subtitle 4">
            <a:extLst>
              <a:ext uri="{FF2B5EF4-FFF2-40B4-BE49-F238E27FC236}">
                <a16:creationId xmlns:a16="http://schemas.microsoft.com/office/drawing/2014/main" id="{31E82C7E-B8E2-4867-8E7B-8BC6B704C94E}"/>
              </a:ext>
            </a:extLst>
          </p:cNvPr>
          <p:cNvSpPr txBox="1">
            <a:spLocks/>
          </p:cNvSpPr>
          <p:nvPr/>
        </p:nvSpPr>
        <p:spPr>
          <a:xfrm>
            <a:off x="6806153" y="281994"/>
            <a:ext cx="2188555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Policy Advocacy through Digital Media</a:t>
            </a:r>
          </a:p>
        </p:txBody>
      </p:sp>
    </p:spTree>
    <p:extLst>
      <p:ext uri="{BB962C8B-B14F-4D97-AF65-F5344CB8AC3E}">
        <p14:creationId xmlns:p14="http://schemas.microsoft.com/office/powerpoint/2010/main" val="2426125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FFFFFF"/>
                </a:solidFill>
              </a:rPr>
              <a:t>Discussion Question 2: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What organizations have you seen online that engage in digital policy activism?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612106-1198-6A49-963F-2815E9AF36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8" name="Subtitle 4">
            <a:extLst>
              <a:ext uri="{FF2B5EF4-FFF2-40B4-BE49-F238E27FC236}">
                <a16:creationId xmlns:a16="http://schemas.microsoft.com/office/drawing/2014/main" id="{7D4AC413-3FF1-4539-BA20-171408FD8E1B}"/>
              </a:ext>
            </a:extLst>
          </p:cNvPr>
          <p:cNvSpPr txBox="1">
            <a:spLocks/>
          </p:cNvSpPr>
          <p:nvPr/>
        </p:nvSpPr>
        <p:spPr>
          <a:xfrm>
            <a:off x="6806153" y="281994"/>
            <a:ext cx="2188555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Policy Advocacy through Digital Media</a:t>
            </a:r>
          </a:p>
        </p:txBody>
      </p:sp>
    </p:spTree>
    <p:extLst>
      <p:ext uri="{BB962C8B-B14F-4D97-AF65-F5344CB8AC3E}">
        <p14:creationId xmlns:p14="http://schemas.microsoft.com/office/powerpoint/2010/main" val="584767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</TotalTime>
  <Words>484</Words>
  <Application>Microsoft Office PowerPoint</Application>
  <PresentationFormat>On-screen Show (4:3)</PresentationFormat>
  <Paragraphs>56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Digital Media Activism</vt:lpstr>
      <vt:lpstr>Lesson Overview</vt:lpstr>
      <vt:lpstr>What types of policies do practitioners try to impact?</vt:lpstr>
      <vt:lpstr>How do organizations try to impact public policy?</vt:lpstr>
      <vt:lpstr>Discussion Question 1:</vt:lpstr>
      <vt:lpstr>Examples of Digital Policy Activism </vt:lpstr>
      <vt:lpstr>Yelp </vt:lpstr>
      <vt:lpstr>Nike</vt:lpstr>
      <vt:lpstr>Discussion Question 2:</vt:lpstr>
      <vt:lpstr>Six approaches to impacting public policy</vt:lpstr>
      <vt:lpstr>Discussion Question 3:</vt:lpstr>
      <vt:lpstr>References </vt:lpstr>
    </vt:vector>
  </TitlesOfParts>
  <Company>Biola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Public Relations Ethics</dc:title>
  <dc:creator>Carolyn Kim</dc:creator>
  <cp:lastModifiedBy>Madden, Stephanie</cp:lastModifiedBy>
  <cp:revision>13</cp:revision>
  <dcterms:created xsi:type="dcterms:W3CDTF">2016-05-14T23:03:05Z</dcterms:created>
  <dcterms:modified xsi:type="dcterms:W3CDTF">2022-01-19T18:51:19Z</dcterms:modified>
</cp:coreProperties>
</file>