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2"/>
  </p:notesMasterIdLst>
  <p:sldIdLst>
    <p:sldId id="256" r:id="rId2"/>
    <p:sldId id="257" r:id="rId3"/>
    <p:sldId id="268" r:id="rId4"/>
    <p:sldId id="262" r:id="rId5"/>
    <p:sldId id="263" r:id="rId6"/>
    <p:sldId id="269" r:id="rId7"/>
    <p:sldId id="261" r:id="rId8"/>
    <p:sldId id="264" r:id="rId9"/>
    <p:sldId id="265" r:id="rId10"/>
    <p:sldId id="267"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06D"/>
    <a:srgbClr val="0E3F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13"/>
  </p:normalViewPr>
  <p:slideViewPr>
    <p:cSldViewPr snapToGrid="0" snapToObjects="1">
      <p:cViewPr>
        <p:scale>
          <a:sx n="102" d="100"/>
          <a:sy n="102" d="100"/>
        </p:scale>
        <p:origin x="1824" y="4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EDFBB-6A8E-9840-81A8-5653439F27B1}" type="datetimeFigureOut">
              <a:rPr lang="en-US" smtClean="0"/>
              <a:t>12/13/16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6C77CD-FFBB-4D44-99D9-4429790A05DA}" type="slidenum">
              <a:rPr lang="en-US" smtClean="0"/>
              <a:t>‹#›</a:t>
            </a:fld>
            <a:endParaRPr lang="en-US" dirty="0"/>
          </a:p>
        </p:txBody>
      </p:sp>
    </p:spTree>
    <p:extLst>
      <p:ext uri="{BB962C8B-B14F-4D97-AF65-F5344CB8AC3E}">
        <p14:creationId xmlns:p14="http://schemas.microsoft.com/office/powerpoint/2010/main" val="357473175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59340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530801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55246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241689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107225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559844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4282108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120740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045230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3711200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B1FCBB-55DB-0D44-95EB-89710275DDE1}" type="datetimeFigureOut">
              <a:rPr lang="en-US" smtClean="0"/>
              <a:t>12/13/16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47A847-1441-3341-9345-AE865B6E7A49}" type="slidenum">
              <a:rPr lang="en-US" smtClean="0"/>
              <a:t>‹#›</a:t>
            </a:fld>
            <a:endParaRPr lang="en-US" dirty="0"/>
          </a:p>
        </p:txBody>
      </p:sp>
    </p:spTree>
    <p:extLst>
      <p:ext uri="{BB962C8B-B14F-4D97-AF65-F5344CB8AC3E}">
        <p14:creationId xmlns:p14="http://schemas.microsoft.com/office/powerpoint/2010/main" val="2738664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B1FCBB-55DB-0D44-95EB-89710275DDE1}" type="datetimeFigureOut">
              <a:rPr lang="en-US" smtClean="0"/>
              <a:t>12/13/16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7A847-1441-3341-9345-AE865B6E7A49}" type="slidenum">
              <a:rPr lang="en-US" smtClean="0"/>
              <a:t>‹#›</a:t>
            </a:fld>
            <a:endParaRPr lang="en-US" dirty="0"/>
          </a:p>
        </p:txBody>
      </p:sp>
    </p:spTree>
    <p:extLst>
      <p:ext uri="{BB962C8B-B14F-4D97-AF65-F5344CB8AC3E}">
        <p14:creationId xmlns:p14="http://schemas.microsoft.com/office/powerpoint/2010/main" val="2725152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805425"/>
            <a:ext cx="9144000" cy="124885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55624" y="2667296"/>
            <a:ext cx="8229600" cy="1143000"/>
          </a:xfrm>
        </p:spPr>
        <p:txBody>
          <a:bodyPr>
            <a:noAutofit/>
          </a:bodyPr>
          <a:lstStyle/>
          <a:p>
            <a:pPr algn="l"/>
            <a:r>
              <a:rPr lang="en-US" sz="5400" b="1" dirty="0" smtClean="0">
                <a:solidFill>
                  <a:srgbClr val="0E3F6E"/>
                </a:solidFill>
              </a:rPr>
              <a:t>Media Framing</a:t>
            </a:r>
            <a:endParaRPr lang="en-US" sz="5400" b="1" dirty="0">
              <a:solidFill>
                <a:srgbClr val="0E3F6E"/>
              </a:solidFill>
            </a:endParaRPr>
          </a:p>
        </p:txBody>
      </p:sp>
      <p:sp>
        <p:nvSpPr>
          <p:cNvPr id="11" name="Subtitle 4"/>
          <p:cNvSpPr txBox="1">
            <a:spLocks/>
          </p:cNvSpPr>
          <p:nvPr/>
        </p:nvSpPr>
        <p:spPr>
          <a:xfrm>
            <a:off x="255624" y="4092797"/>
            <a:ext cx="6400800"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dirty="0" smtClean="0"/>
              <a:t>Module One | Lesson One</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265" y="1141309"/>
            <a:ext cx="5957657" cy="812985"/>
          </a:xfrm>
          <a:prstGeom prst="rect">
            <a:avLst/>
          </a:prstGeom>
        </p:spPr>
      </p:pic>
    </p:spTree>
    <p:extLst>
      <p:ext uri="{BB962C8B-B14F-4D97-AF65-F5344CB8AC3E}">
        <p14:creationId xmlns:p14="http://schemas.microsoft.com/office/powerpoint/2010/main" val="26879928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solidFill>
                  <a:srgbClr val="FFFFFF"/>
                </a:solidFill>
              </a:rPr>
              <a:t>Discussion Questions</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buNone/>
            </a:pPr>
            <a:r>
              <a:rPr lang="en-US" sz="2000" dirty="0" smtClean="0">
                <a:solidFill>
                  <a:srgbClr val="FFFFFF"/>
                </a:solidFill>
              </a:rPr>
              <a:t>What </a:t>
            </a:r>
            <a:r>
              <a:rPr lang="en-US" sz="2000" dirty="0">
                <a:solidFill>
                  <a:srgbClr val="FFFFFF"/>
                </a:solidFill>
              </a:rPr>
              <a:t>is meant by a “values-laden term?” Can you provide an </a:t>
            </a:r>
            <a:r>
              <a:rPr lang="en-US" sz="2000" dirty="0" smtClean="0">
                <a:solidFill>
                  <a:srgbClr val="FFFFFF"/>
                </a:solidFill>
              </a:rPr>
              <a:t>example (other than the </a:t>
            </a:r>
            <a:r>
              <a:rPr lang="en-US" sz="2000" smtClean="0">
                <a:solidFill>
                  <a:srgbClr val="FFFFFF"/>
                </a:solidFill>
              </a:rPr>
              <a:t>example already provided</a:t>
            </a:r>
            <a:r>
              <a:rPr lang="en-US" sz="2000" dirty="0" smtClean="0">
                <a:solidFill>
                  <a:srgbClr val="FFFFFF"/>
                </a:solidFill>
              </a:rPr>
              <a:t>)? </a:t>
            </a:r>
            <a:r>
              <a:rPr lang="en-US" sz="2000" dirty="0">
                <a:solidFill>
                  <a:srgbClr val="FFFFFF"/>
                </a:solidFill>
              </a:rPr>
              <a:t>How does the use of specific words and phrases shape the way a news article is conveyed</a:t>
            </a:r>
            <a:r>
              <a:rPr lang="en-US" sz="2000" dirty="0" smtClean="0">
                <a:solidFill>
                  <a:srgbClr val="FFFFFF"/>
                </a:solidFill>
              </a:rPr>
              <a:t>?</a:t>
            </a:r>
          </a:p>
          <a:p>
            <a:pPr marL="0" indent="0">
              <a:buNone/>
            </a:pPr>
            <a:endParaRPr lang="en-US" sz="2000" dirty="0">
              <a:solidFill>
                <a:srgbClr val="FFFFFF"/>
              </a:solidFill>
            </a:endParaRPr>
          </a:p>
          <a:p>
            <a:pPr marL="0" indent="0">
              <a:buNone/>
            </a:pPr>
            <a:r>
              <a:rPr lang="en-US" sz="2000" dirty="0" smtClean="0">
                <a:solidFill>
                  <a:srgbClr val="FFFFFF"/>
                </a:solidFill>
              </a:rPr>
              <a:t>What is the parable of the blind men and the elephant? How does this apply to media framing?</a:t>
            </a:r>
            <a:endParaRPr lang="en-US" sz="2000" dirty="0">
              <a:solidFill>
                <a:srgbClr val="FFFFFF"/>
              </a:solidFill>
            </a:endParaRPr>
          </a:p>
          <a:p>
            <a:pPr marL="0" indent="0">
              <a:buNone/>
            </a:pPr>
            <a:endParaRPr lang="en-US" sz="2000" dirty="0">
              <a:solidFill>
                <a:srgbClr val="FFFFFF"/>
              </a:solidFill>
            </a:endParaRPr>
          </a:p>
        </p:txBody>
      </p:sp>
      <p:pic>
        <p:nvPicPr>
          <p:cNvPr id="3" name="Picture 2"/>
          <p:cNvPicPr>
            <a:picLocks noChangeAspect="1"/>
          </p:cNvPicPr>
          <p:nvPr/>
        </p:nvPicPr>
        <p:blipFill>
          <a:blip r:embed="rId2"/>
          <a:stretch>
            <a:fillRect/>
          </a:stretch>
        </p:blipFill>
        <p:spPr>
          <a:xfrm>
            <a:off x="234058" y="418156"/>
            <a:ext cx="1999661" cy="274344"/>
          </a:xfrm>
          <a:prstGeom prst="rect">
            <a:avLst/>
          </a:prstGeom>
        </p:spPr>
      </p:pic>
    </p:spTree>
    <p:extLst>
      <p:ext uri="{BB962C8B-B14F-4D97-AF65-F5344CB8AC3E}">
        <p14:creationId xmlns:p14="http://schemas.microsoft.com/office/powerpoint/2010/main" val="1369493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dirty="0" smtClean="0"/>
              <a:t>Lesson Overview</a:t>
            </a:r>
            <a:endParaRPr lang="en-US" dirty="0"/>
          </a:p>
        </p:txBody>
      </p:sp>
      <p:sp>
        <p:nvSpPr>
          <p:cNvPr id="6" name="Content Placeholder 5"/>
          <p:cNvSpPr>
            <a:spLocks noGrp="1"/>
          </p:cNvSpPr>
          <p:nvPr>
            <p:ph idx="1"/>
          </p:nvPr>
        </p:nvSpPr>
        <p:spPr>
          <a:xfrm>
            <a:off x="457200" y="2277602"/>
            <a:ext cx="8229600" cy="3688505"/>
          </a:xfrm>
        </p:spPr>
        <p:txBody>
          <a:bodyPr/>
          <a:lstStyle/>
          <a:p>
            <a:pPr marL="514350" indent="-514350">
              <a:buFont typeface="+mj-lt"/>
              <a:buAutoNum type="arabicPeriod"/>
            </a:pPr>
            <a:r>
              <a:rPr lang="en-US" b="1" dirty="0" smtClean="0"/>
              <a:t>Understanding the power </a:t>
            </a:r>
            <a:r>
              <a:rPr lang="en-US" b="1" dirty="0" smtClean="0"/>
              <a:t>of </a:t>
            </a:r>
            <a:r>
              <a:rPr lang="en-US" b="1" dirty="0" smtClean="0"/>
              <a:t>media</a:t>
            </a:r>
          </a:p>
          <a:p>
            <a:pPr marL="514350" indent="-514350">
              <a:buFont typeface="+mj-lt"/>
              <a:buAutoNum type="arabicPeriod"/>
            </a:pPr>
            <a:r>
              <a:rPr lang="en-US" b="1" dirty="0" smtClean="0"/>
              <a:t>Media’s Agenda Setting Function</a:t>
            </a:r>
          </a:p>
          <a:p>
            <a:pPr marL="514350" indent="-514350">
              <a:buFont typeface="+mj-lt"/>
              <a:buAutoNum type="arabicPeriod"/>
            </a:pPr>
            <a:r>
              <a:rPr lang="en-US" b="1" dirty="0" smtClean="0"/>
              <a:t>Media Framing Principles</a:t>
            </a:r>
          </a:p>
          <a:p>
            <a:pPr marL="514350" indent="-514350">
              <a:buFont typeface="+mj-lt"/>
              <a:buAutoNum type="arabicPeriod"/>
            </a:pPr>
            <a:r>
              <a:rPr lang="en-US" b="1" dirty="0" smtClean="0"/>
              <a:t>Everyday media analysis – looking at macro and micro levels</a:t>
            </a:r>
            <a:endParaRPr lang="en-US" b="1"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2974364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sz="3600" b="1" dirty="0" smtClean="0"/>
              <a:t>1. Understanding the power of the media</a:t>
            </a:r>
            <a:endParaRPr lang="en-US" sz="3600" b="1" dirty="0"/>
          </a:p>
        </p:txBody>
      </p:sp>
      <p:sp>
        <p:nvSpPr>
          <p:cNvPr id="6" name="Content Placeholder 5"/>
          <p:cNvSpPr>
            <a:spLocks noGrp="1"/>
          </p:cNvSpPr>
          <p:nvPr>
            <p:ph idx="1"/>
          </p:nvPr>
        </p:nvSpPr>
        <p:spPr>
          <a:xfrm>
            <a:off x="720246" y="1989138"/>
            <a:ext cx="8229600" cy="4474292"/>
          </a:xfrm>
        </p:spPr>
        <p:txBody>
          <a:bodyPr>
            <a:normAutofit fontScale="85000" lnSpcReduction="10000"/>
          </a:bodyPr>
          <a:lstStyle/>
          <a:p>
            <a:r>
              <a:rPr lang="en-US" b="1" dirty="0" smtClean="0"/>
              <a:t>Individually: </a:t>
            </a:r>
            <a:r>
              <a:rPr lang="en-US" dirty="0" smtClean="0"/>
              <a:t>One </a:t>
            </a:r>
            <a:r>
              <a:rPr lang="en-US" dirty="0" smtClean="0"/>
              <a:t>of the most influential sources that helps shape what we “know” about the world around us.</a:t>
            </a:r>
          </a:p>
          <a:p>
            <a:pPr marL="920750" lvl="1" indent="-223838"/>
            <a:r>
              <a:rPr lang="en-US" i="1" dirty="0" smtClean="0"/>
              <a:t>If we limit our news consumption to only a few (or even just one) news source, then what we “know” can also be very limited.</a:t>
            </a:r>
            <a:endParaRPr lang="en-US" i="1" dirty="0" smtClean="0"/>
          </a:p>
          <a:p>
            <a:endParaRPr lang="en-US" b="1" dirty="0" smtClean="0"/>
          </a:p>
          <a:p>
            <a:r>
              <a:rPr lang="en-US" b="1" dirty="0" smtClean="0"/>
              <a:t>From a public relations perspective: </a:t>
            </a:r>
            <a:r>
              <a:rPr lang="en-US" dirty="0" smtClean="0"/>
              <a:t>Media </a:t>
            </a:r>
            <a:r>
              <a:rPr lang="en-US" dirty="0" smtClean="0"/>
              <a:t>are key </a:t>
            </a:r>
            <a:r>
              <a:rPr lang="en-US" dirty="0" smtClean="0"/>
              <a:t>intermediaries in </a:t>
            </a:r>
            <a:r>
              <a:rPr lang="en-US" dirty="0" smtClean="0"/>
              <a:t>conveying our news to our key </a:t>
            </a:r>
            <a:r>
              <a:rPr lang="en-US" dirty="0" smtClean="0"/>
              <a:t>publics. What they convey and how they convey it become crucial to managing key relationships</a:t>
            </a:r>
            <a:endParaRPr lang="en-US"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9755056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sz="4000" b="1" dirty="0" smtClean="0"/>
              <a:t>2. Media’s agenda-setting function</a:t>
            </a:r>
            <a:endParaRPr lang="en-US" sz="4000" b="1" dirty="0"/>
          </a:p>
        </p:txBody>
      </p:sp>
      <p:sp>
        <p:nvSpPr>
          <p:cNvPr id="6" name="Content Placeholder 5"/>
          <p:cNvSpPr>
            <a:spLocks noGrp="1"/>
          </p:cNvSpPr>
          <p:nvPr>
            <p:ph idx="1"/>
          </p:nvPr>
        </p:nvSpPr>
        <p:spPr>
          <a:xfrm>
            <a:off x="457200" y="2277602"/>
            <a:ext cx="8229600" cy="4060567"/>
          </a:xfrm>
        </p:spPr>
        <p:txBody>
          <a:bodyPr>
            <a:normAutofit fontScale="70000" lnSpcReduction="20000"/>
          </a:bodyPr>
          <a:lstStyle/>
          <a:p>
            <a:r>
              <a:rPr lang="en-US" dirty="0" smtClean="0"/>
              <a:t>Media </a:t>
            </a:r>
            <a:r>
              <a:rPr lang="en-US" dirty="0" smtClean="0"/>
              <a:t>don’t tell us what to think. They tell us what to think about</a:t>
            </a:r>
            <a:r>
              <a:rPr lang="en-US" dirty="0" smtClean="0"/>
              <a:t>.</a:t>
            </a:r>
          </a:p>
          <a:p>
            <a:pPr lvl="1"/>
            <a:endParaRPr lang="en-US" i="1" dirty="0" smtClean="0"/>
          </a:p>
          <a:p>
            <a:pPr lvl="1"/>
            <a:r>
              <a:rPr lang="en-US" i="1" dirty="0" smtClean="0"/>
              <a:t>Roots in political coverage</a:t>
            </a:r>
          </a:p>
          <a:p>
            <a:pPr lvl="1"/>
            <a:r>
              <a:rPr lang="en-US" i="1" dirty="0" smtClean="0"/>
              <a:t>The topics covered by media influence what the public considers to be important; Media shape the public agenda.</a:t>
            </a:r>
          </a:p>
          <a:p>
            <a:pPr lvl="1"/>
            <a:r>
              <a:rPr lang="en-US" i="1" dirty="0" smtClean="0"/>
              <a:t>For example, media coverage might indicate if we should think about the topics of the economy and human rights</a:t>
            </a:r>
            <a:r>
              <a:rPr lang="is-IS" i="1" dirty="0"/>
              <a:t> </a:t>
            </a:r>
            <a:r>
              <a:rPr lang="is-IS" i="1" dirty="0" smtClean="0"/>
              <a:t>more than the topic of healthcare.</a:t>
            </a:r>
            <a:endParaRPr lang="en-US" i="1" dirty="0" smtClean="0"/>
          </a:p>
          <a:p>
            <a:endParaRPr lang="en-US" dirty="0" smtClean="0"/>
          </a:p>
          <a:p>
            <a:r>
              <a:rPr lang="en-US" dirty="0" smtClean="0"/>
              <a:t>2nd-level </a:t>
            </a:r>
            <a:r>
              <a:rPr lang="en-US" dirty="0" smtClean="0"/>
              <a:t>agenda setting tells us which attributes of an issue or topic are important to think about</a:t>
            </a:r>
            <a:r>
              <a:rPr lang="en-US" dirty="0" smtClean="0"/>
              <a:t>. (Not just the economy, fo</a:t>
            </a:r>
            <a:r>
              <a:rPr lang="en-US" dirty="0" smtClean="0"/>
              <a:t>r example, </a:t>
            </a:r>
            <a:r>
              <a:rPr lang="en-US" dirty="0" smtClean="0"/>
              <a:t>but the deficit.)</a:t>
            </a:r>
            <a:endParaRPr lang="en-US"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1804942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t>3. Media Framing Principles</a:t>
            </a:r>
            <a:endParaRPr lang="en-US" b="1" dirty="0"/>
          </a:p>
        </p:txBody>
      </p:sp>
      <p:sp>
        <p:nvSpPr>
          <p:cNvPr id="6" name="Content Placeholder 5"/>
          <p:cNvSpPr>
            <a:spLocks noGrp="1"/>
          </p:cNvSpPr>
          <p:nvPr>
            <p:ph idx="1"/>
          </p:nvPr>
        </p:nvSpPr>
        <p:spPr>
          <a:xfrm>
            <a:off x="227753" y="1704175"/>
            <a:ext cx="8628147" cy="4696625"/>
          </a:xfrm>
        </p:spPr>
        <p:txBody>
          <a:bodyPr>
            <a:noAutofit/>
          </a:bodyPr>
          <a:lstStyle/>
          <a:p>
            <a:r>
              <a:rPr lang="en-US" sz="2400" dirty="0" smtClean="0"/>
              <a:t>Irving Goffman: </a:t>
            </a:r>
            <a:r>
              <a:rPr lang="en-US" sz="2400" dirty="0" smtClean="0"/>
              <a:t>Frames help us construct </a:t>
            </a:r>
            <a:r>
              <a:rPr lang="en-US" sz="2400" dirty="0" smtClean="0"/>
              <a:t>experience</a:t>
            </a:r>
            <a:r>
              <a:rPr lang="is-IS" sz="2400" dirty="0" smtClean="0"/>
              <a:t>…</a:t>
            </a:r>
            <a:r>
              <a:rPr lang="en-US" sz="2400" dirty="0" smtClean="0"/>
              <a:t>our </a:t>
            </a:r>
            <a:r>
              <a:rPr lang="en-US" sz="2400" dirty="0" smtClean="0"/>
              <a:t>reality</a:t>
            </a:r>
          </a:p>
          <a:p>
            <a:r>
              <a:rPr lang="en-US" sz="2400" dirty="0" smtClean="0"/>
              <a:t>Media use frames to imply what matters, and how we should understand / interpret important topics</a:t>
            </a:r>
            <a:endParaRPr lang="en-US" sz="2400" dirty="0"/>
          </a:p>
          <a:p>
            <a:pPr marL="0" indent="0">
              <a:buNone/>
            </a:pPr>
            <a:endParaRPr lang="en-US" sz="2400" dirty="0" smtClean="0"/>
          </a:p>
          <a:p>
            <a:pPr marL="0" indent="0">
              <a:buNone/>
            </a:pPr>
            <a:r>
              <a:rPr lang="en-US" sz="2400" b="1" dirty="0" smtClean="0"/>
              <a:t>Two models:</a:t>
            </a:r>
          </a:p>
          <a:p>
            <a:r>
              <a:rPr lang="en-US" sz="2400" dirty="0" err="1" smtClean="0"/>
              <a:t>Entman</a:t>
            </a:r>
            <a:r>
              <a:rPr lang="en-US" sz="2400" dirty="0" smtClean="0"/>
              <a:t> </a:t>
            </a:r>
            <a:r>
              <a:rPr lang="en-US" sz="2400" dirty="0" smtClean="0"/>
              <a:t>– Media </a:t>
            </a:r>
            <a:r>
              <a:rPr lang="en-US" sz="2400" dirty="0" smtClean="0"/>
              <a:t>frames suggest the </a:t>
            </a:r>
            <a:r>
              <a:rPr lang="en-US" sz="2400" dirty="0" smtClean="0"/>
              <a:t>problem, solution, responsible party and moral judgment</a:t>
            </a:r>
          </a:p>
          <a:p>
            <a:r>
              <a:rPr lang="en-US" sz="2400" dirty="0" err="1" smtClean="0"/>
              <a:t>Iyengar</a:t>
            </a:r>
            <a:r>
              <a:rPr lang="en-US" sz="2400" dirty="0" smtClean="0"/>
              <a:t> </a:t>
            </a:r>
            <a:r>
              <a:rPr lang="en-US" sz="2400" dirty="0" smtClean="0"/>
              <a:t>– News can be conveyed as an episodic event (standalone, one time), or </a:t>
            </a:r>
            <a:r>
              <a:rPr lang="en-US" sz="2400" dirty="0" smtClean="0"/>
              <a:t>thematic </a:t>
            </a:r>
            <a:r>
              <a:rPr lang="en-US" sz="2400" dirty="0" smtClean="0"/>
              <a:t>event (part of a longer / broader trend)</a:t>
            </a:r>
            <a:endParaRPr lang="en-US" sz="2400"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2064287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t>3. Media Framing Principles</a:t>
            </a:r>
            <a:endParaRPr lang="en-US" b="1" dirty="0"/>
          </a:p>
        </p:txBody>
      </p:sp>
      <p:sp>
        <p:nvSpPr>
          <p:cNvPr id="6" name="Content Placeholder 5"/>
          <p:cNvSpPr>
            <a:spLocks noGrp="1"/>
          </p:cNvSpPr>
          <p:nvPr>
            <p:ph idx="1"/>
          </p:nvPr>
        </p:nvSpPr>
        <p:spPr>
          <a:xfrm>
            <a:off x="227753" y="1704175"/>
            <a:ext cx="8628147" cy="4696625"/>
          </a:xfrm>
        </p:spPr>
        <p:txBody>
          <a:bodyPr>
            <a:noAutofit/>
          </a:bodyPr>
          <a:lstStyle/>
          <a:p>
            <a:pPr marL="0" indent="0">
              <a:buNone/>
            </a:pPr>
            <a:endParaRPr lang="en-US" sz="2400" dirty="0" smtClean="0"/>
          </a:p>
          <a:p>
            <a:pPr marL="0" indent="0">
              <a:buNone/>
            </a:pPr>
            <a:endParaRPr lang="en-US" sz="2400" dirty="0"/>
          </a:p>
          <a:p>
            <a:pPr marL="0" indent="0" algn="ctr">
              <a:buNone/>
            </a:pPr>
            <a:r>
              <a:rPr lang="en-US" sz="2400" dirty="0" smtClean="0"/>
              <a:t>Parable </a:t>
            </a:r>
            <a:r>
              <a:rPr lang="en-US" sz="2400" dirty="0"/>
              <a:t>of the blind men and the elephant – takes many perspectives to see the whole.</a:t>
            </a:r>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1299887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0"/>
            <a:ext cx="9144000" cy="6858000"/>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smtClean="0">
                <a:solidFill>
                  <a:srgbClr val="FFFFFF"/>
                </a:solidFill>
              </a:rPr>
              <a:t>Discussion Questions</a:t>
            </a:r>
            <a:endParaRPr lang="en-US" b="1" dirty="0">
              <a:solidFill>
                <a:srgbClr val="FFFFFF"/>
              </a:solidFill>
            </a:endParaRPr>
          </a:p>
        </p:txBody>
      </p:sp>
      <p:sp>
        <p:nvSpPr>
          <p:cNvPr id="2" name="Content Placeholder 1"/>
          <p:cNvSpPr>
            <a:spLocks noGrp="1"/>
          </p:cNvSpPr>
          <p:nvPr>
            <p:ph idx="1"/>
          </p:nvPr>
        </p:nvSpPr>
        <p:spPr>
          <a:xfrm>
            <a:off x="457200" y="2176823"/>
            <a:ext cx="8229600" cy="3949340"/>
          </a:xfrm>
        </p:spPr>
        <p:txBody>
          <a:bodyPr>
            <a:noAutofit/>
          </a:bodyPr>
          <a:lstStyle/>
          <a:p>
            <a:pPr marL="0" indent="0">
              <a:buNone/>
            </a:pPr>
            <a:r>
              <a:rPr lang="en-US" sz="2000" dirty="0">
                <a:solidFill>
                  <a:srgbClr val="FFFFFF"/>
                </a:solidFill>
              </a:rPr>
              <a:t>What do we mean when we say, “Media don’t necessarily tell us what to think; they tell us what to think about?” Can you think of an example where you might have observed </a:t>
            </a:r>
            <a:r>
              <a:rPr lang="en-US" sz="2000" dirty="0" smtClean="0">
                <a:solidFill>
                  <a:srgbClr val="FFFFFF"/>
                </a:solidFill>
              </a:rPr>
              <a:t>this idea at play?</a:t>
            </a:r>
          </a:p>
          <a:p>
            <a:pPr marL="0" indent="0">
              <a:buNone/>
            </a:pPr>
            <a:endParaRPr lang="en-US" sz="2000" dirty="0">
              <a:solidFill>
                <a:srgbClr val="FFFFFF"/>
              </a:solidFill>
            </a:endParaRPr>
          </a:p>
          <a:p>
            <a:pPr marL="0" indent="0">
              <a:buNone/>
            </a:pPr>
            <a:r>
              <a:rPr lang="en-US" sz="2000" dirty="0">
                <a:solidFill>
                  <a:srgbClr val="FFFFFF"/>
                </a:solidFill>
              </a:rPr>
              <a:t>You work for a cruise ship company and have just heard that one of your ships has broken down off the coast of Alaska. Imagine it’s the first break down for this company. What type of news story would reflect episodic framing? What type of news story would reflect thematic framing? In your opinion is one version more successful—more ethical—than the other? What are the ethical merits of each approach?</a:t>
            </a:r>
          </a:p>
          <a:p>
            <a:pPr marL="0" indent="0">
              <a:buNone/>
            </a:pPr>
            <a:endParaRPr lang="en-US" sz="2000" dirty="0">
              <a:solidFill>
                <a:srgbClr val="FFFFFF"/>
              </a:solidFill>
            </a:endParaRPr>
          </a:p>
        </p:txBody>
      </p:sp>
      <p:pic>
        <p:nvPicPr>
          <p:cNvPr id="3" name="Picture 2"/>
          <p:cNvPicPr>
            <a:picLocks noChangeAspect="1"/>
          </p:cNvPicPr>
          <p:nvPr/>
        </p:nvPicPr>
        <p:blipFill>
          <a:blip r:embed="rId2"/>
          <a:stretch>
            <a:fillRect/>
          </a:stretch>
        </p:blipFill>
        <p:spPr>
          <a:xfrm>
            <a:off x="234058" y="418156"/>
            <a:ext cx="1999661" cy="274344"/>
          </a:xfrm>
          <a:prstGeom prst="rect">
            <a:avLst/>
          </a:prstGeom>
        </p:spPr>
      </p:pic>
    </p:spTree>
    <p:extLst>
      <p:ext uri="{BB962C8B-B14F-4D97-AF65-F5344CB8AC3E}">
        <p14:creationId xmlns:p14="http://schemas.microsoft.com/office/powerpoint/2010/main" val="3420368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normAutofit/>
          </a:bodyPr>
          <a:lstStyle/>
          <a:p>
            <a:r>
              <a:rPr lang="en-US" sz="4000" b="1" dirty="0" smtClean="0"/>
              <a:t>4. Everyday Media Analysis</a:t>
            </a:r>
            <a:endParaRPr lang="en-US" sz="4000" b="1" dirty="0"/>
          </a:p>
        </p:txBody>
      </p:sp>
      <p:sp>
        <p:nvSpPr>
          <p:cNvPr id="6" name="Content Placeholder 5"/>
          <p:cNvSpPr>
            <a:spLocks noGrp="1"/>
          </p:cNvSpPr>
          <p:nvPr>
            <p:ph idx="1"/>
          </p:nvPr>
        </p:nvSpPr>
        <p:spPr>
          <a:xfrm>
            <a:off x="457200" y="2029851"/>
            <a:ext cx="8229600" cy="3688505"/>
          </a:xfrm>
        </p:spPr>
        <p:txBody>
          <a:bodyPr>
            <a:normAutofit fontScale="85000" lnSpcReduction="20000"/>
          </a:bodyPr>
          <a:lstStyle/>
          <a:p>
            <a:pPr marL="0" indent="0">
              <a:buNone/>
            </a:pPr>
            <a:r>
              <a:rPr lang="en-US" b="1" dirty="0" smtClean="0"/>
              <a:t>4.a Macro-level </a:t>
            </a:r>
            <a:r>
              <a:rPr lang="en-US" b="1" dirty="0" smtClean="0"/>
              <a:t>media framing analysis</a:t>
            </a:r>
          </a:p>
          <a:p>
            <a:pPr>
              <a:spcAft>
                <a:spcPts val="600"/>
              </a:spcAft>
            </a:pPr>
            <a:r>
              <a:rPr lang="en-US" b="1" dirty="0" smtClean="0"/>
              <a:t>Analyze headlines: </a:t>
            </a:r>
            <a:r>
              <a:rPr lang="en-US" dirty="0" smtClean="0"/>
              <a:t>indicates what the publication sees as the major takeaway</a:t>
            </a:r>
            <a:endParaRPr lang="en-US" dirty="0" smtClean="0"/>
          </a:p>
          <a:p>
            <a:pPr>
              <a:spcAft>
                <a:spcPts val="600"/>
              </a:spcAft>
            </a:pPr>
            <a:r>
              <a:rPr lang="en-US" b="1" dirty="0" smtClean="0"/>
              <a:t>Analyze </a:t>
            </a:r>
            <a:r>
              <a:rPr lang="en-US" b="1" dirty="0" smtClean="0"/>
              <a:t>images </a:t>
            </a:r>
            <a:r>
              <a:rPr lang="en-US" b="1" dirty="0" smtClean="0"/>
              <a:t>used: </a:t>
            </a:r>
            <a:r>
              <a:rPr lang="en-US" dirty="0" smtClean="0"/>
              <a:t>indicates who the publication sees as the major players</a:t>
            </a:r>
            <a:endParaRPr lang="en-US" dirty="0" smtClean="0"/>
          </a:p>
          <a:p>
            <a:pPr>
              <a:spcAft>
                <a:spcPts val="600"/>
              </a:spcAft>
            </a:pPr>
            <a:r>
              <a:rPr lang="en-US" b="1" dirty="0" smtClean="0"/>
              <a:t>Analyze </a:t>
            </a:r>
            <a:r>
              <a:rPr lang="en-US" b="1" dirty="0" smtClean="0"/>
              <a:t>article </a:t>
            </a:r>
            <a:r>
              <a:rPr lang="en-US" b="1" dirty="0" smtClean="0"/>
              <a:t>placement: </a:t>
            </a:r>
            <a:r>
              <a:rPr lang="en-US" dirty="0" smtClean="0"/>
              <a:t>indicates how important the publication places on the news itself</a:t>
            </a:r>
            <a:endParaRPr lang="en-US" dirty="0" smtClean="0"/>
          </a:p>
          <a:p>
            <a:r>
              <a:rPr lang="en-US" b="1" dirty="0" smtClean="0"/>
              <a:t>Analyze </a:t>
            </a:r>
            <a:r>
              <a:rPr lang="en-US" b="1" dirty="0" smtClean="0"/>
              <a:t>links and </a:t>
            </a:r>
            <a:r>
              <a:rPr lang="en-US" b="1" dirty="0" smtClean="0"/>
              <a:t>context: </a:t>
            </a:r>
            <a:r>
              <a:rPr lang="en-US" dirty="0" smtClean="0"/>
              <a:t>indicates what the publication sees as relevant content / context</a:t>
            </a:r>
            <a:endParaRPr lang="en-US"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1649683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 y="281994"/>
            <a:ext cx="9144000" cy="523431"/>
          </a:xfrm>
          <a:prstGeom prst="rect">
            <a:avLst/>
          </a:prstGeom>
          <a:solidFill>
            <a:srgbClr val="0F406D"/>
          </a:solidFill>
          <a:effectLst>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1" name="Subtitle 4"/>
          <p:cNvSpPr txBox="1">
            <a:spLocks/>
          </p:cNvSpPr>
          <p:nvPr/>
        </p:nvSpPr>
        <p:spPr>
          <a:xfrm>
            <a:off x="7135796" y="281994"/>
            <a:ext cx="1858911" cy="729471"/>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r">
              <a:buNone/>
            </a:pPr>
            <a:r>
              <a:rPr lang="en-US" sz="1200" dirty="0" smtClean="0">
                <a:solidFill>
                  <a:schemeClr val="bg1"/>
                </a:solidFill>
              </a:rPr>
              <a:t>Lesson One | Introduction</a:t>
            </a:r>
            <a:endParaRPr lang="en-US" sz="1200" dirty="0">
              <a:solidFill>
                <a:schemeClr val="bg1"/>
              </a:solidFill>
            </a:endParaRPr>
          </a:p>
        </p:txBody>
      </p:sp>
      <p:sp>
        <p:nvSpPr>
          <p:cNvPr id="5" name="Title 4"/>
          <p:cNvSpPr>
            <a:spLocks noGrp="1"/>
          </p:cNvSpPr>
          <p:nvPr>
            <p:ph type="title"/>
          </p:nvPr>
        </p:nvSpPr>
        <p:spPr>
          <a:xfrm>
            <a:off x="457200" y="846138"/>
            <a:ext cx="8229600" cy="1143000"/>
          </a:xfrm>
        </p:spPr>
        <p:txBody>
          <a:bodyPr/>
          <a:lstStyle/>
          <a:p>
            <a:r>
              <a:rPr lang="en-US" b="1" dirty="0"/>
              <a:t>4. Everyday Media Analysis</a:t>
            </a:r>
            <a:endParaRPr lang="en-US" dirty="0"/>
          </a:p>
        </p:txBody>
      </p:sp>
      <p:sp>
        <p:nvSpPr>
          <p:cNvPr id="6" name="Content Placeholder 5"/>
          <p:cNvSpPr>
            <a:spLocks noGrp="1"/>
          </p:cNvSpPr>
          <p:nvPr>
            <p:ph idx="1"/>
          </p:nvPr>
        </p:nvSpPr>
        <p:spPr>
          <a:xfrm>
            <a:off x="457199" y="2029851"/>
            <a:ext cx="8537507" cy="4496209"/>
          </a:xfrm>
        </p:spPr>
        <p:txBody>
          <a:bodyPr>
            <a:normAutofit fontScale="85000" lnSpcReduction="20000"/>
          </a:bodyPr>
          <a:lstStyle/>
          <a:p>
            <a:pPr marL="0" indent="0">
              <a:buNone/>
            </a:pPr>
            <a:r>
              <a:rPr lang="en-US" b="1" dirty="0" smtClean="0"/>
              <a:t>4.b Micro-level </a:t>
            </a:r>
            <a:r>
              <a:rPr lang="en-US" b="1" dirty="0" smtClean="0"/>
              <a:t>media framing analysis</a:t>
            </a:r>
          </a:p>
          <a:p>
            <a:pPr>
              <a:spcAft>
                <a:spcPts val="600"/>
              </a:spcAft>
            </a:pPr>
            <a:r>
              <a:rPr lang="en-US" b="1" dirty="0" smtClean="0"/>
              <a:t>Analyze </a:t>
            </a:r>
            <a:r>
              <a:rPr lang="en-US" b="1" dirty="0" smtClean="0"/>
              <a:t>terms </a:t>
            </a:r>
            <a:r>
              <a:rPr lang="en-US" b="1" dirty="0" smtClean="0"/>
              <a:t>used: </a:t>
            </a:r>
            <a:r>
              <a:rPr lang="en-US" dirty="0" smtClean="0"/>
              <a:t>are there values-laden terms that suggest a specific stance? (e.g. illegal alien vs. undocumented worker)</a:t>
            </a:r>
            <a:endParaRPr lang="en-US" dirty="0" smtClean="0"/>
          </a:p>
          <a:p>
            <a:r>
              <a:rPr lang="en-US" b="1" dirty="0" smtClean="0"/>
              <a:t>Analyze types </a:t>
            </a:r>
            <a:r>
              <a:rPr lang="en-US" b="1" dirty="0" smtClean="0"/>
              <a:t>of </a:t>
            </a:r>
            <a:r>
              <a:rPr lang="en-US" b="1" dirty="0" smtClean="0"/>
              <a:t>content used: </a:t>
            </a:r>
            <a:r>
              <a:rPr lang="en-US" dirty="0" smtClean="0"/>
              <a:t>Stats? Quotes?</a:t>
            </a:r>
            <a:endParaRPr lang="en-US" dirty="0" smtClean="0"/>
          </a:p>
          <a:p>
            <a:r>
              <a:rPr lang="en-US" b="1" dirty="0" smtClean="0"/>
              <a:t>Analyze spokespersons used: </a:t>
            </a:r>
            <a:r>
              <a:rPr lang="en-US" dirty="0" smtClean="0"/>
              <a:t>Are there false equivalents? Is your organization’s spokesperson use?</a:t>
            </a:r>
          </a:p>
          <a:p>
            <a:r>
              <a:rPr lang="en-US" b="1" dirty="0" smtClean="0"/>
              <a:t>Analyze overall tone: </a:t>
            </a:r>
            <a:r>
              <a:rPr lang="en-US" dirty="0" smtClean="0"/>
              <a:t>positive, negative, or neutral?</a:t>
            </a:r>
            <a:endParaRPr lang="en-US" dirty="0" smtClean="0"/>
          </a:p>
          <a:p>
            <a:r>
              <a:rPr lang="en-US" b="1" dirty="0" smtClean="0"/>
              <a:t>Analyze the implicit </a:t>
            </a:r>
            <a:r>
              <a:rPr lang="en-US" b="1" dirty="0" smtClean="0"/>
              <a:t>takeaway </a:t>
            </a:r>
            <a:r>
              <a:rPr lang="en-US" b="1" dirty="0" smtClean="0"/>
              <a:t>message: </a:t>
            </a:r>
            <a:r>
              <a:rPr lang="en-US" dirty="0" smtClean="0"/>
              <a:t>If this was the only article someone read about the topic, what would they know? And what remains unanswered?</a:t>
            </a:r>
            <a:endParaRPr lang="en-US" dirty="0" smtClean="0"/>
          </a:p>
        </p:txBody>
      </p:sp>
      <p:pic>
        <p:nvPicPr>
          <p:cNvPr id="3" name="Picture 2"/>
          <p:cNvPicPr>
            <a:picLocks noChangeAspect="1"/>
          </p:cNvPicPr>
          <p:nvPr/>
        </p:nvPicPr>
        <p:blipFill>
          <a:blip r:embed="rId2"/>
          <a:stretch>
            <a:fillRect/>
          </a:stretch>
        </p:blipFill>
        <p:spPr>
          <a:xfrm>
            <a:off x="227754" y="380493"/>
            <a:ext cx="1997653" cy="273987"/>
          </a:xfrm>
          <a:prstGeom prst="rect">
            <a:avLst/>
          </a:prstGeom>
        </p:spPr>
      </p:pic>
    </p:spTree>
    <p:extLst>
      <p:ext uri="{BB962C8B-B14F-4D97-AF65-F5344CB8AC3E}">
        <p14:creationId xmlns:p14="http://schemas.microsoft.com/office/powerpoint/2010/main" val="10599980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318</TotalTime>
  <Words>709</Words>
  <Application>Microsoft Macintosh PowerPoint</Application>
  <PresentationFormat>On-screen Show (4:3)</PresentationFormat>
  <Paragraphs>61</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Calibri</vt:lpstr>
      <vt:lpstr>Arial</vt:lpstr>
      <vt:lpstr>Office Theme</vt:lpstr>
      <vt:lpstr>Media Framing</vt:lpstr>
      <vt:lpstr>Lesson Overview</vt:lpstr>
      <vt:lpstr>1. Understanding the power of the media</vt:lpstr>
      <vt:lpstr>2. Media’s agenda-setting function</vt:lpstr>
      <vt:lpstr>3. Media Framing Principles</vt:lpstr>
      <vt:lpstr>3. Media Framing Principles</vt:lpstr>
      <vt:lpstr>Discussion Questions</vt:lpstr>
      <vt:lpstr>4. Everyday Media Analysis</vt:lpstr>
      <vt:lpstr>4. Everyday Media Analysis</vt:lpstr>
      <vt:lpstr>Discussion Questions</vt:lpstr>
    </vt:vector>
  </TitlesOfParts>
  <Company>Biola University</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Public Relations Ethics</dc:title>
  <dc:creator>Carolyn Kim</dc:creator>
  <cp:lastModifiedBy>Dean Mundy</cp:lastModifiedBy>
  <cp:revision>19</cp:revision>
  <dcterms:created xsi:type="dcterms:W3CDTF">2016-05-14T23:03:05Z</dcterms:created>
  <dcterms:modified xsi:type="dcterms:W3CDTF">2016-12-13T21:56:09Z</dcterms:modified>
</cp:coreProperties>
</file>