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2"/>
  </p:notesMasterIdLst>
  <p:sldIdLst>
    <p:sldId id="256" r:id="rId2"/>
    <p:sldId id="257" r:id="rId3"/>
    <p:sldId id="259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406D"/>
    <a:srgbClr val="0E3F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5"/>
    <p:restoredTop sz="94637"/>
  </p:normalViewPr>
  <p:slideViewPr>
    <p:cSldViewPr snapToGrid="0" snapToObjects="1">
      <p:cViewPr varScale="1">
        <p:scale>
          <a:sx n="93" d="100"/>
          <a:sy n="93" d="100"/>
        </p:scale>
        <p:origin x="912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EDFBB-6A8E-9840-81A8-5653439F27B1}" type="datetimeFigureOut">
              <a:rPr lang="en-US" smtClean="0"/>
              <a:t>2/8/17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6C77CD-FFBB-4D44-99D9-4429790A05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731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40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801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46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68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257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844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2/8/17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108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2/8/17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740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2/8/17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230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200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6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1FCBB-55DB-0D44-95EB-89710275DDE1}" type="datetimeFigureOut">
              <a:rPr lang="en-US" smtClean="0"/>
              <a:t>2/8/17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15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805425"/>
            <a:ext cx="9144000" cy="124885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24" y="2667296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5400" b="1" dirty="0"/>
              <a:t>Ethics in Crisis Management</a:t>
            </a:r>
            <a:r>
              <a:rPr lang="en-US" sz="5400" dirty="0"/>
              <a:t> </a:t>
            </a:r>
            <a:endParaRPr lang="en-US" sz="5400" b="1" dirty="0">
              <a:solidFill>
                <a:srgbClr val="0E3F6E"/>
              </a:solidFill>
            </a:endParaRPr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255624" y="4092797"/>
            <a:ext cx="6400800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Module Nine | Lesson One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265" y="1141309"/>
            <a:ext cx="5957657" cy="812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99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0647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Attributions Of Crisis Responsibility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/>
          <a:lstStyle/>
          <a:p>
            <a:r>
              <a:rPr lang="en-US" dirty="0" smtClean="0"/>
              <a:t>Can </a:t>
            </a:r>
            <a:r>
              <a:rPr lang="en-US" dirty="0"/>
              <a:t>the organization is viewed as a victim of the event? </a:t>
            </a:r>
            <a:endParaRPr lang="en-US" dirty="0" smtClean="0"/>
          </a:p>
          <a:p>
            <a:r>
              <a:rPr lang="en-US" dirty="0" smtClean="0"/>
              <a:t>Does </a:t>
            </a:r>
            <a:r>
              <a:rPr lang="en-US" dirty="0"/>
              <a:t>the event occur due to factors that are unintentional or uncontrollable by the organization?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Is the event preventable? </a:t>
            </a:r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One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41" y="372385"/>
            <a:ext cx="1999661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151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One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Prominent Ethical Issues In Crisis Situations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/>
          <a:lstStyle/>
          <a:p>
            <a:r>
              <a:rPr lang="en-US" dirty="0" smtClean="0"/>
              <a:t>Ethical </a:t>
            </a:r>
            <a:r>
              <a:rPr lang="en-US" dirty="0"/>
              <a:t>Principles of Responsibility and Accountability</a:t>
            </a:r>
          </a:p>
          <a:p>
            <a:r>
              <a:rPr lang="en-US" dirty="0"/>
              <a:t>Ethical Principle Of Humanistic </a:t>
            </a:r>
            <a:r>
              <a:rPr lang="en-US" dirty="0" smtClean="0"/>
              <a:t>Care</a:t>
            </a:r>
          </a:p>
          <a:p>
            <a:r>
              <a:rPr lang="en-US" dirty="0"/>
              <a:t>Crisis Communication Objectives</a:t>
            </a:r>
          </a:p>
          <a:p>
            <a:r>
              <a:rPr lang="en-US" dirty="0"/>
              <a:t>Attributions Of Crisis Responsibility--Situational Crisis Communication Theory </a:t>
            </a:r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36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One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Crisis interrupts </a:t>
            </a:r>
            <a:r>
              <a:rPr lang="en-US" dirty="0"/>
              <a:t>the normal flow of business and requires immediate attention from the management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crisis </a:t>
            </a:r>
            <a:r>
              <a:rPr lang="en-US" dirty="0" smtClean="0"/>
              <a:t>can</a:t>
            </a:r>
          </a:p>
          <a:p>
            <a:pPr marL="0" indent="0">
              <a:buNone/>
            </a:pPr>
            <a:r>
              <a:rPr lang="en-US" dirty="0" smtClean="0"/>
              <a:t>	--</a:t>
            </a:r>
            <a:r>
              <a:rPr lang="en-US" dirty="0"/>
              <a:t>create threats to </a:t>
            </a:r>
            <a:r>
              <a:rPr lang="en-US" dirty="0" smtClean="0"/>
              <a:t>public safety</a:t>
            </a:r>
          </a:p>
          <a:p>
            <a:pPr marL="0" indent="0">
              <a:buNone/>
            </a:pPr>
            <a:r>
              <a:rPr lang="en-US" dirty="0" smtClean="0"/>
              <a:t>	--cause financial loss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--cause reputation loss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41" y="372385"/>
            <a:ext cx="1999661" cy="2743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11716" y="1401854"/>
            <a:ext cx="339043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What is a crisis?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3647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95816"/>
            <a:ext cx="8229600" cy="1143000"/>
          </a:xfrm>
        </p:spPr>
        <p:txBody>
          <a:bodyPr/>
          <a:lstStyle/>
          <a:p>
            <a:r>
              <a:rPr lang="en-US" dirty="0" smtClean="0"/>
              <a:t>Major Types of Crises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21378"/>
            <a:ext cx="8229600" cy="4525963"/>
          </a:xfrm>
        </p:spPr>
        <p:txBody>
          <a:bodyPr/>
          <a:lstStyle/>
          <a:p>
            <a:r>
              <a:rPr lang="en-US" dirty="0" smtClean="0"/>
              <a:t> crises </a:t>
            </a:r>
            <a:r>
              <a:rPr lang="en-US" dirty="0"/>
              <a:t>of the physical world, including natural disasters and failures of </a:t>
            </a:r>
            <a:r>
              <a:rPr lang="en-US" dirty="0" smtClean="0"/>
              <a:t>technology</a:t>
            </a:r>
            <a:endParaRPr lang="en-US" dirty="0"/>
          </a:p>
          <a:p>
            <a:r>
              <a:rPr lang="en-US" dirty="0" smtClean="0"/>
              <a:t>crises </a:t>
            </a:r>
            <a:r>
              <a:rPr lang="en-US" dirty="0"/>
              <a:t>of the human climate, including confrontation with adversary groups and malevolent acts of governments, groups, and </a:t>
            </a:r>
            <a:r>
              <a:rPr lang="en-US" dirty="0" smtClean="0"/>
              <a:t>individuals</a:t>
            </a:r>
          </a:p>
          <a:p>
            <a:r>
              <a:rPr lang="en-US" dirty="0" smtClean="0"/>
              <a:t>crises </a:t>
            </a:r>
            <a:r>
              <a:rPr lang="en-US" dirty="0"/>
              <a:t>of management </a:t>
            </a:r>
            <a:r>
              <a:rPr lang="en-US" dirty="0" smtClean="0"/>
              <a:t>failure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One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41" y="372385"/>
            <a:ext cx="1999661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558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747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Five-stage Model For Crisis Management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73036"/>
            <a:ext cx="8229600" cy="4525963"/>
          </a:xfrm>
        </p:spPr>
        <p:txBody>
          <a:bodyPr/>
          <a:lstStyle/>
          <a:p>
            <a:r>
              <a:rPr lang="en-US" dirty="0"/>
              <a:t>signal </a:t>
            </a:r>
            <a:r>
              <a:rPr lang="en-US" dirty="0" smtClean="0"/>
              <a:t>detection</a:t>
            </a:r>
          </a:p>
          <a:p>
            <a:r>
              <a:rPr lang="en-US" dirty="0" smtClean="0"/>
              <a:t>probing </a:t>
            </a:r>
            <a:r>
              <a:rPr lang="en-US" dirty="0"/>
              <a:t>and </a:t>
            </a:r>
            <a:r>
              <a:rPr lang="en-US" dirty="0" smtClean="0"/>
              <a:t>prevention</a:t>
            </a:r>
          </a:p>
          <a:p>
            <a:r>
              <a:rPr lang="en-US" dirty="0" smtClean="0"/>
              <a:t>damage containment</a:t>
            </a:r>
          </a:p>
          <a:p>
            <a:r>
              <a:rPr lang="en-US" dirty="0" smtClean="0"/>
              <a:t>Recovery</a:t>
            </a:r>
          </a:p>
          <a:p>
            <a:r>
              <a:rPr lang="en-US" dirty="0" smtClean="0"/>
              <a:t>learning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One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41" y="372385"/>
            <a:ext cx="1999661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011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0647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Crisis Communication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/>
          <a:lstStyle/>
          <a:p>
            <a:r>
              <a:rPr lang="en-US" dirty="0"/>
              <a:t>collection, processing, and dissemination of information required to address a crisis situation </a:t>
            </a:r>
            <a:endParaRPr lang="en-US" dirty="0" smtClean="0"/>
          </a:p>
          <a:p>
            <a:r>
              <a:rPr lang="en-US" dirty="0"/>
              <a:t>an emerging field in applied communication studies </a:t>
            </a:r>
            <a:endParaRPr lang="en-US" dirty="0" smtClean="0"/>
          </a:p>
          <a:p>
            <a:r>
              <a:rPr lang="en-US" dirty="0"/>
              <a:t>i</a:t>
            </a:r>
            <a:r>
              <a:rPr lang="en-US" dirty="0" smtClean="0"/>
              <a:t>nvolves ethical </a:t>
            </a:r>
            <a:r>
              <a:rPr lang="en-US" dirty="0"/>
              <a:t>responsibilities </a:t>
            </a:r>
            <a:r>
              <a:rPr lang="en-US" dirty="0" smtClean="0"/>
              <a:t>by organizations before</a:t>
            </a:r>
            <a:r>
              <a:rPr lang="en-US" dirty="0"/>
              <a:t>, during and after a crisis </a:t>
            </a:r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One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41" y="372385"/>
            <a:ext cx="1999661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4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54376"/>
            <a:ext cx="8229600" cy="102224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Ethical Principles of Responsibility and Accountability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59182"/>
            <a:ext cx="8229600" cy="4525963"/>
          </a:xfrm>
        </p:spPr>
        <p:txBody>
          <a:bodyPr/>
          <a:lstStyle/>
          <a:p>
            <a:r>
              <a:rPr lang="en-US" dirty="0" smtClean="0"/>
              <a:t>Responsibility-- morally </a:t>
            </a:r>
            <a:r>
              <a:rPr lang="en-US" dirty="0"/>
              <a:t>based obligations and duties to others and to larger ethical and moral codes, standards, and </a:t>
            </a:r>
            <a:r>
              <a:rPr lang="en-US" dirty="0" smtClean="0"/>
              <a:t>traditions</a:t>
            </a:r>
          </a:p>
          <a:p>
            <a:r>
              <a:rPr lang="en-US" dirty="0" smtClean="0"/>
              <a:t>Accountability-- readiness </a:t>
            </a:r>
            <a:r>
              <a:rPr lang="en-US" dirty="0"/>
              <a:t>or preparedness to give an explanation or justification to stakeholders for one’s judgments, intentions, and actions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One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41" y="372385"/>
            <a:ext cx="1999661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155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414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Ethical Principle Of Humanistic Care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4525963"/>
          </a:xfrm>
        </p:spPr>
        <p:txBody>
          <a:bodyPr/>
          <a:lstStyle/>
          <a:p>
            <a:r>
              <a:rPr lang="en-US" dirty="0" smtClean="0"/>
              <a:t>emphasizes </a:t>
            </a:r>
            <a:r>
              <a:rPr lang="en-US" dirty="0"/>
              <a:t>the uniqueness and inherent worth of human beings </a:t>
            </a:r>
            <a:endParaRPr lang="en-US" dirty="0" smtClean="0"/>
          </a:p>
          <a:p>
            <a:r>
              <a:rPr lang="en-US" dirty="0"/>
              <a:t>concerns the duty of all humans to others, specifically requiring a supportive response to individuals in suffering and in </a:t>
            </a:r>
            <a:r>
              <a:rPr lang="en-US" dirty="0" smtClean="0"/>
              <a:t>need</a:t>
            </a:r>
          </a:p>
          <a:p>
            <a:r>
              <a:rPr lang="en-US" dirty="0"/>
              <a:t>the first priority </a:t>
            </a:r>
            <a:r>
              <a:rPr lang="en-US" dirty="0" smtClean="0"/>
              <a:t>of an organization in </a:t>
            </a:r>
            <a:r>
              <a:rPr lang="en-US" dirty="0"/>
              <a:t>any crisis is to protect stakeholders from harm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One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41" y="372385"/>
            <a:ext cx="1999661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473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06475"/>
            <a:ext cx="8229600" cy="1143000"/>
          </a:xfrm>
        </p:spPr>
        <p:txBody>
          <a:bodyPr/>
          <a:lstStyle/>
          <a:p>
            <a:r>
              <a:rPr lang="en-US" b="1" dirty="0"/>
              <a:t>Crisis Communication Objectives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to provide accurate, timely information to all targeted internal and external </a:t>
            </a:r>
            <a:r>
              <a:rPr lang="en-US" dirty="0" smtClean="0"/>
              <a:t>audiences</a:t>
            </a:r>
            <a:endParaRPr lang="en-US" dirty="0"/>
          </a:p>
          <a:p>
            <a:r>
              <a:rPr lang="en-US" dirty="0" smtClean="0"/>
              <a:t>to </a:t>
            </a:r>
            <a:r>
              <a:rPr lang="en-US" dirty="0"/>
              <a:t>demonstrate concern for the safety of </a:t>
            </a:r>
            <a:r>
              <a:rPr lang="en-US" dirty="0" smtClean="0"/>
              <a:t>lives</a:t>
            </a:r>
            <a:endParaRPr lang="en-US" dirty="0"/>
          </a:p>
          <a:p>
            <a:r>
              <a:rPr lang="en-US" dirty="0" smtClean="0"/>
              <a:t>to </a:t>
            </a:r>
            <a:r>
              <a:rPr lang="en-US" dirty="0"/>
              <a:t>safeguard organizational facilities and </a:t>
            </a:r>
            <a:r>
              <a:rPr lang="en-US" dirty="0" smtClean="0"/>
              <a:t>assets</a:t>
            </a:r>
            <a:endParaRPr lang="en-US" dirty="0"/>
          </a:p>
          <a:p>
            <a:r>
              <a:rPr lang="en-US" dirty="0" smtClean="0"/>
              <a:t>to </a:t>
            </a:r>
            <a:r>
              <a:rPr lang="en-US" dirty="0"/>
              <a:t>maintain a positive image of the organization as a good corporate or community </a:t>
            </a:r>
            <a:r>
              <a:rPr lang="en-US" dirty="0" smtClean="0"/>
              <a:t>citizen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One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41" y="372385"/>
            <a:ext cx="1999661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890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</TotalTime>
  <Words>369</Words>
  <Application>Microsoft Macintosh PowerPoint</Application>
  <PresentationFormat>On-screen Show (4:3)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Ethics in Crisis Management </vt:lpstr>
      <vt:lpstr>Prominent Ethical Issues In Crisis Situations</vt:lpstr>
      <vt:lpstr>PowerPoint Presentation</vt:lpstr>
      <vt:lpstr>Major Types of Crises</vt:lpstr>
      <vt:lpstr>Five-stage Model For Crisis Management </vt:lpstr>
      <vt:lpstr>Crisis Communication  </vt:lpstr>
      <vt:lpstr>Ethical Principles of Responsibility and Accountability </vt:lpstr>
      <vt:lpstr>Ethical Principle Of Humanistic Care </vt:lpstr>
      <vt:lpstr>Crisis Communication Objectives </vt:lpstr>
      <vt:lpstr>Attributions Of Crisis Responsibility </vt:lpstr>
    </vt:vector>
  </TitlesOfParts>
  <Company>Biola University</Company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 Public Relations Ethics</dc:title>
  <dc:creator>Carolyn Kim</dc:creator>
  <cp:lastModifiedBy>Virginia Harrison</cp:lastModifiedBy>
  <cp:revision>14</cp:revision>
  <dcterms:created xsi:type="dcterms:W3CDTF">2016-05-14T23:03:05Z</dcterms:created>
  <dcterms:modified xsi:type="dcterms:W3CDTF">2017-02-08T19:52:47Z</dcterms:modified>
</cp:coreProperties>
</file>