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9"/>
  </p:notesMasterIdLst>
  <p:sldIdLst>
    <p:sldId id="256" r:id="rId2"/>
    <p:sldId id="257" r:id="rId3"/>
    <p:sldId id="259" r:id="rId4"/>
    <p:sldId id="260" r:id="rId5"/>
    <p:sldId id="262" r:id="rId6"/>
    <p:sldId id="265" r:id="rId7"/>
    <p:sldId id="264" r:id="rId8"/>
    <p:sldId id="263" r:id="rId9"/>
    <p:sldId id="266" r:id="rId10"/>
    <p:sldId id="270" r:id="rId11"/>
    <p:sldId id="267" r:id="rId12"/>
    <p:sldId id="271" r:id="rId13"/>
    <p:sldId id="272" r:id="rId14"/>
    <p:sldId id="274" r:id="rId15"/>
    <p:sldId id="273" r:id="rId16"/>
    <p:sldId id="275" r:id="rId17"/>
    <p:sldId id="278" r:id="rId18"/>
    <p:sldId id="276" r:id="rId19"/>
    <p:sldId id="277" r:id="rId20"/>
    <p:sldId id="282" r:id="rId21"/>
    <p:sldId id="279" r:id="rId22"/>
    <p:sldId id="280" r:id="rId23"/>
    <p:sldId id="283" r:id="rId24"/>
    <p:sldId id="281" r:id="rId25"/>
    <p:sldId id="284" r:id="rId26"/>
    <p:sldId id="285" r:id="rId27"/>
    <p:sldId id="268" r:id="rId28"/>
    <p:sldId id="286" r:id="rId29"/>
    <p:sldId id="288" r:id="rId30"/>
    <p:sldId id="287" r:id="rId31"/>
    <p:sldId id="290" r:id="rId32"/>
    <p:sldId id="292" r:id="rId33"/>
    <p:sldId id="289" r:id="rId34"/>
    <p:sldId id="291" r:id="rId35"/>
    <p:sldId id="293" r:id="rId36"/>
    <p:sldId id="294" r:id="rId37"/>
    <p:sldId id="295"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5"/>
    <p:restoredTop sz="94637"/>
  </p:normalViewPr>
  <p:slideViewPr>
    <p:cSldViewPr snapToGrid="0" snapToObjects="1">
      <p:cViewPr varScale="1">
        <p:scale>
          <a:sx n="93" d="100"/>
          <a:sy n="93" d="100"/>
        </p:scale>
        <p:origin x="912"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12/14/16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6</a:t>
            </a:fld>
            <a:endParaRPr lang="en-US" dirty="0"/>
          </a:p>
        </p:txBody>
      </p:sp>
    </p:spTree>
    <p:extLst>
      <p:ext uri="{BB962C8B-B14F-4D97-AF65-F5344CB8AC3E}">
        <p14:creationId xmlns:p14="http://schemas.microsoft.com/office/powerpoint/2010/main" val="1399625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21</a:t>
            </a:fld>
            <a:endParaRPr lang="en-US" dirty="0"/>
          </a:p>
        </p:txBody>
      </p:sp>
    </p:spTree>
    <p:extLst>
      <p:ext uri="{BB962C8B-B14F-4D97-AF65-F5344CB8AC3E}">
        <p14:creationId xmlns:p14="http://schemas.microsoft.com/office/powerpoint/2010/main" val="210553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22</a:t>
            </a:fld>
            <a:endParaRPr lang="en-US" dirty="0"/>
          </a:p>
        </p:txBody>
      </p:sp>
    </p:spTree>
    <p:extLst>
      <p:ext uri="{BB962C8B-B14F-4D97-AF65-F5344CB8AC3E}">
        <p14:creationId xmlns:p14="http://schemas.microsoft.com/office/powerpoint/2010/main" val="834892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24</a:t>
            </a:fld>
            <a:endParaRPr lang="en-US" dirty="0"/>
          </a:p>
        </p:txBody>
      </p:sp>
    </p:spTree>
    <p:extLst>
      <p:ext uri="{BB962C8B-B14F-4D97-AF65-F5344CB8AC3E}">
        <p14:creationId xmlns:p14="http://schemas.microsoft.com/office/powerpoint/2010/main" val="14870088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25</a:t>
            </a:fld>
            <a:endParaRPr lang="en-US" dirty="0"/>
          </a:p>
        </p:txBody>
      </p:sp>
    </p:spTree>
    <p:extLst>
      <p:ext uri="{BB962C8B-B14F-4D97-AF65-F5344CB8AC3E}">
        <p14:creationId xmlns:p14="http://schemas.microsoft.com/office/powerpoint/2010/main" val="448030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27</a:t>
            </a:fld>
            <a:endParaRPr lang="en-US" dirty="0"/>
          </a:p>
        </p:txBody>
      </p:sp>
    </p:spTree>
    <p:extLst>
      <p:ext uri="{BB962C8B-B14F-4D97-AF65-F5344CB8AC3E}">
        <p14:creationId xmlns:p14="http://schemas.microsoft.com/office/powerpoint/2010/main" val="1399625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28</a:t>
            </a:fld>
            <a:endParaRPr lang="en-US" dirty="0"/>
          </a:p>
        </p:txBody>
      </p:sp>
    </p:spTree>
    <p:extLst>
      <p:ext uri="{BB962C8B-B14F-4D97-AF65-F5344CB8AC3E}">
        <p14:creationId xmlns:p14="http://schemas.microsoft.com/office/powerpoint/2010/main" val="752538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30</a:t>
            </a:fld>
            <a:endParaRPr lang="en-US" dirty="0"/>
          </a:p>
        </p:txBody>
      </p:sp>
    </p:spTree>
    <p:extLst>
      <p:ext uri="{BB962C8B-B14F-4D97-AF65-F5344CB8AC3E}">
        <p14:creationId xmlns:p14="http://schemas.microsoft.com/office/powerpoint/2010/main" val="1413155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32</a:t>
            </a:fld>
            <a:endParaRPr lang="en-US" dirty="0"/>
          </a:p>
        </p:txBody>
      </p:sp>
    </p:spTree>
    <p:extLst>
      <p:ext uri="{BB962C8B-B14F-4D97-AF65-F5344CB8AC3E}">
        <p14:creationId xmlns:p14="http://schemas.microsoft.com/office/powerpoint/2010/main" val="7780296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33</a:t>
            </a:fld>
            <a:endParaRPr lang="en-US" dirty="0"/>
          </a:p>
        </p:txBody>
      </p:sp>
    </p:spTree>
    <p:extLst>
      <p:ext uri="{BB962C8B-B14F-4D97-AF65-F5344CB8AC3E}">
        <p14:creationId xmlns:p14="http://schemas.microsoft.com/office/powerpoint/2010/main" val="1407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34</a:t>
            </a:fld>
            <a:endParaRPr lang="en-US" dirty="0"/>
          </a:p>
        </p:txBody>
      </p:sp>
    </p:spTree>
    <p:extLst>
      <p:ext uri="{BB962C8B-B14F-4D97-AF65-F5344CB8AC3E}">
        <p14:creationId xmlns:p14="http://schemas.microsoft.com/office/powerpoint/2010/main" val="544326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9</a:t>
            </a:fld>
            <a:endParaRPr lang="en-US" dirty="0"/>
          </a:p>
        </p:txBody>
      </p:sp>
    </p:spTree>
    <p:extLst>
      <p:ext uri="{BB962C8B-B14F-4D97-AF65-F5344CB8AC3E}">
        <p14:creationId xmlns:p14="http://schemas.microsoft.com/office/powerpoint/2010/main" val="1399625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36</a:t>
            </a:fld>
            <a:endParaRPr lang="en-US" dirty="0"/>
          </a:p>
        </p:txBody>
      </p:sp>
    </p:spTree>
    <p:extLst>
      <p:ext uri="{BB962C8B-B14F-4D97-AF65-F5344CB8AC3E}">
        <p14:creationId xmlns:p14="http://schemas.microsoft.com/office/powerpoint/2010/main" val="6755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10</a:t>
            </a:fld>
            <a:endParaRPr lang="en-US" dirty="0"/>
          </a:p>
        </p:txBody>
      </p:sp>
    </p:spTree>
    <p:extLst>
      <p:ext uri="{BB962C8B-B14F-4D97-AF65-F5344CB8AC3E}">
        <p14:creationId xmlns:p14="http://schemas.microsoft.com/office/powerpoint/2010/main" val="1376457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12</a:t>
            </a:fld>
            <a:endParaRPr lang="en-US" dirty="0"/>
          </a:p>
        </p:txBody>
      </p:sp>
    </p:spTree>
    <p:extLst>
      <p:ext uri="{BB962C8B-B14F-4D97-AF65-F5344CB8AC3E}">
        <p14:creationId xmlns:p14="http://schemas.microsoft.com/office/powerpoint/2010/main" val="77156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13</a:t>
            </a:fld>
            <a:endParaRPr lang="en-US" dirty="0"/>
          </a:p>
        </p:txBody>
      </p:sp>
    </p:spTree>
    <p:extLst>
      <p:ext uri="{BB962C8B-B14F-4D97-AF65-F5344CB8AC3E}">
        <p14:creationId xmlns:p14="http://schemas.microsoft.com/office/powerpoint/2010/main" val="2019953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15</a:t>
            </a:fld>
            <a:endParaRPr lang="en-US" dirty="0"/>
          </a:p>
        </p:txBody>
      </p:sp>
    </p:spTree>
    <p:extLst>
      <p:ext uri="{BB962C8B-B14F-4D97-AF65-F5344CB8AC3E}">
        <p14:creationId xmlns:p14="http://schemas.microsoft.com/office/powerpoint/2010/main" val="1749879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16</a:t>
            </a:fld>
            <a:endParaRPr lang="en-US" dirty="0"/>
          </a:p>
        </p:txBody>
      </p:sp>
    </p:spTree>
    <p:extLst>
      <p:ext uri="{BB962C8B-B14F-4D97-AF65-F5344CB8AC3E}">
        <p14:creationId xmlns:p14="http://schemas.microsoft.com/office/powerpoint/2010/main" val="2693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18</a:t>
            </a:fld>
            <a:endParaRPr lang="en-US" dirty="0"/>
          </a:p>
        </p:txBody>
      </p:sp>
    </p:spTree>
    <p:extLst>
      <p:ext uri="{BB962C8B-B14F-4D97-AF65-F5344CB8AC3E}">
        <p14:creationId xmlns:p14="http://schemas.microsoft.com/office/powerpoint/2010/main" val="1716589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19</a:t>
            </a:fld>
            <a:endParaRPr lang="en-US" dirty="0"/>
          </a:p>
        </p:txBody>
      </p:sp>
    </p:spTree>
    <p:extLst>
      <p:ext uri="{BB962C8B-B14F-4D97-AF65-F5344CB8AC3E}">
        <p14:creationId xmlns:p14="http://schemas.microsoft.com/office/powerpoint/2010/main" val="1021930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12/14/16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12/14/16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667296"/>
            <a:ext cx="8229600" cy="1143000"/>
          </a:xfrm>
        </p:spPr>
        <p:txBody>
          <a:bodyPr>
            <a:noAutofit/>
          </a:bodyPr>
          <a:lstStyle/>
          <a:p>
            <a:pPr algn="l"/>
            <a:r>
              <a:rPr lang="en-US" sz="5400" b="1" dirty="0" smtClean="0">
                <a:solidFill>
                  <a:srgbClr val="0E3F6E"/>
                </a:solidFill>
              </a:rPr>
              <a:t>Ethical Decision Making</a:t>
            </a:r>
            <a:endParaRPr lang="en-US" sz="5400" b="1" dirty="0">
              <a:solidFill>
                <a:srgbClr val="0E3F6E"/>
              </a:solidFill>
            </a:endParaRPr>
          </a:p>
        </p:txBody>
      </p:sp>
      <p:sp>
        <p:nvSpPr>
          <p:cNvPr id="11" name="Subtitle 4"/>
          <p:cNvSpPr txBox="1">
            <a:spLocks/>
          </p:cNvSpPr>
          <p:nvPr/>
        </p:nvSpPr>
        <p:spPr>
          <a:xfrm>
            <a:off x="255624" y="4092797"/>
            <a:ext cx="6400800"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dirty="0" smtClean="0"/>
              <a:t>Module </a:t>
            </a:r>
            <a:r>
              <a:rPr lang="en-US" dirty="0" smtClean="0"/>
              <a:t>Four</a:t>
            </a:r>
            <a:r>
              <a:rPr lang="en-US" dirty="0" smtClean="0"/>
              <a:t> </a:t>
            </a:r>
            <a:r>
              <a:rPr lang="en-US" dirty="0" smtClean="0"/>
              <a:t>| Lesson One</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265" y="1141309"/>
            <a:ext cx="5957657" cy="812985"/>
          </a:xfrm>
          <a:prstGeom prst="rect">
            <a:avLst/>
          </a:prstGeom>
        </p:spPr>
      </p:pic>
    </p:spTree>
    <p:extLst>
      <p:ext uri="{BB962C8B-B14F-4D97-AF65-F5344CB8AC3E}">
        <p14:creationId xmlns:p14="http://schemas.microsoft.com/office/powerpoint/2010/main" val="2687992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absolutism?</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The PRSA Code of ethics.</a:t>
            </a:r>
          </a:p>
          <a:p>
            <a:r>
              <a:rPr lang="en-US" dirty="0"/>
              <a:t>The rule of law.</a:t>
            </a:r>
          </a:p>
          <a:p>
            <a:r>
              <a:rPr lang="en-US" dirty="0"/>
              <a:t>The 10 Commandments</a:t>
            </a:r>
            <a:r>
              <a:rPr lang="en-US" dirty="0" smtClean="0"/>
              <a:t>.</a:t>
            </a:r>
            <a:endParaRPr lang="en-US" dirty="0"/>
          </a:p>
        </p:txBody>
      </p:sp>
    </p:spTree>
    <p:extLst>
      <p:ext uri="{BB962C8B-B14F-4D97-AF65-F5344CB8AC3E}">
        <p14:creationId xmlns:p14="http://schemas.microsoft.com/office/powerpoint/2010/main" val="9111045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2"/>
            <a:ext cx="8229600" cy="3688505"/>
          </a:xfrm>
        </p:spPr>
        <p:txBody>
          <a:bodyPr>
            <a:normAutofit lnSpcReduction="10000"/>
          </a:bodyPr>
          <a:lstStyle/>
          <a:p>
            <a:r>
              <a:rPr lang="en-US" sz="4000" i="1" dirty="0">
                <a:solidFill>
                  <a:schemeClr val="bg1"/>
                </a:solidFill>
              </a:rPr>
              <a:t>Q: What are the things that you are absolutist about?</a:t>
            </a:r>
            <a:endParaRPr lang="en-US" sz="4000" dirty="0">
              <a:solidFill>
                <a:schemeClr val="bg1"/>
              </a:solidFill>
            </a:endParaRPr>
          </a:p>
          <a:p>
            <a:r>
              <a:rPr lang="en-US" sz="4000" i="1" dirty="0">
                <a:solidFill>
                  <a:schemeClr val="bg1"/>
                </a:solidFill>
              </a:rPr>
              <a:t>Q: What do you believe is the source or basis for your own absolutist beliefs: religion, culture, personal experience, etc.?</a:t>
            </a:r>
            <a:endParaRPr lang="en-US" sz="4000" dirty="0">
              <a:solidFill>
                <a:schemeClr val="bg1"/>
              </a:solidFill>
            </a:endParaRPr>
          </a:p>
        </p:txBody>
      </p:sp>
    </p:spTree>
    <p:extLst>
      <p:ext uri="{BB962C8B-B14F-4D97-AF65-F5344CB8AC3E}">
        <p14:creationId xmlns:p14="http://schemas.microsoft.com/office/powerpoint/2010/main" val="3106839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Situational</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The current circumstances or situation should be used as a guide or basis for making choices about right and wrong.</a:t>
            </a:r>
          </a:p>
          <a:p>
            <a:r>
              <a:rPr lang="en-US" dirty="0"/>
              <a:t>Often rationalizes “right and wrong” as what is “good or bad” for an individual/­organization.</a:t>
            </a:r>
          </a:p>
        </p:txBody>
      </p:sp>
    </p:spTree>
    <p:extLst>
      <p:ext uri="{BB962C8B-B14F-4D97-AF65-F5344CB8AC3E}">
        <p14:creationId xmlns:p14="http://schemas.microsoft.com/office/powerpoint/2010/main" val="14328529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a:t>
            </a:r>
            <a:r>
              <a:rPr lang="en-US" dirty="0" err="1"/>
              <a:t>situationalism</a:t>
            </a:r>
            <a:r>
              <a:rPr lang="en-US" dirty="0"/>
              <a:t>?</a:t>
            </a:r>
          </a:p>
        </p:txBody>
      </p:sp>
      <p:sp>
        <p:nvSpPr>
          <p:cNvPr id="6" name="Content Placeholder 5"/>
          <p:cNvSpPr>
            <a:spLocks noGrp="1"/>
          </p:cNvSpPr>
          <p:nvPr>
            <p:ph idx="1"/>
          </p:nvPr>
        </p:nvSpPr>
        <p:spPr>
          <a:xfrm>
            <a:off x="457200" y="2277602"/>
            <a:ext cx="8229600" cy="3688505"/>
          </a:xfrm>
        </p:spPr>
        <p:txBody>
          <a:bodyPr>
            <a:normAutofit fontScale="92500" lnSpcReduction="10000"/>
          </a:bodyPr>
          <a:lstStyle/>
          <a:p>
            <a:r>
              <a:rPr lang="en-US" dirty="0"/>
              <a:t>Organizational policies that take into account individual circumstances.</a:t>
            </a:r>
          </a:p>
          <a:p>
            <a:r>
              <a:rPr lang="en-US" dirty="0"/>
              <a:t>Choosing to inform one interested party about a decision that affects them but not another, because the latter party might not like the decision.</a:t>
            </a:r>
          </a:p>
          <a:p>
            <a:r>
              <a:rPr lang="en-US" dirty="0"/>
              <a:t>Telling an individual or group what they want to hear in order to diffuse a situation.</a:t>
            </a:r>
          </a:p>
        </p:txBody>
      </p:sp>
    </p:spTree>
    <p:extLst>
      <p:ext uri="{BB962C8B-B14F-4D97-AF65-F5344CB8AC3E}">
        <p14:creationId xmlns:p14="http://schemas.microsoft.com/office/powerpoint/2010/main" val="1842992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2"/>
            <a:ext cx="8229600" cy="4206325"/>
          </a:xfrm>
        </p:spPr>
        <p:txBody>
          <a:bodyPr>
            <a:normAutofit fontScale="77500" lnSpcReduction="20000"/>
          </a:bodyPr>
          <a:lstStyle/>
          <a:p>
            <a:r>
              <a:rPr lang="en-US" sz="4000" i="1" dirty="0">
                <a:solidFill>
                  <a:schemeClr val="bg1"/>
                </a:solidFill>
              </a:rPr>
              <a:t>Q: Why do public relations professionals prefer to call themselves </a:t>
            </a:r>
            <a:r>
              <a:rPr lang="en-US" sz="4000" i="1" dirty="0" err="1">
                <a:solidFill>
                  <a:schemeClr val="bg1"/>
                </a:solidFill>
              </a:rPr>
              <a:t>situationalists</a:t>
            </a:r>
            <a:r>
              <a:rPr lang="en-US" sz="4000" i="1" dirty="0">
                <a:solidFill>
                  <a:schemeClr val="bg1"/>
                </a:solidFill>
              </a:rPr>
              <a:t>, when most follow various absolutist codes of ethical conduct (such as the PRSA Code of Ethics)? </a:t>
            </a:r>
            <a:endParaRPr lang="en-US" sz="4000" dirty="0">
              <a:solidFill>
                <a:schemeClr val="bg1"/>
              </a:solidFill>
            </a:endParaRPr>
          </a:p>
          <a:p>
            <a:r>
              <a:rPr lang="en-US" sz="4000" i="1" dirty="0">
                <a:solidFill>
                  <a:schemeClr val="bg1"/>
                </a:solidFill>
              </a:rPr>
              <a:t>Q: Is </a:t>
            </a:r>
            <a:r>
              <a:rPr lang="en-US" sz="4000" i="1" dirty="0" err="1">
                <a:solidFill>
                  <a:schemeClr val="bg1"/>
                </a:solidFill>
              </a:rPr>
              <a:t>situationalism</a:t>
            </a:r>
            <a:r>
              <a:rPr lang="en-US" sz="4000" i="1" dirty="0">
                <a:solidFill>
                  <a:schemeClr val="bg1"/>
                </a:solidFill>
              </a:rPr>
              <a:t> actually an ethical orientation? Acting in one’s best interest seems to be more about </a:t>
            </a:r>
            <a:r>
              <a:rPr lang="en-US" sz="4000" dirty="0">
                <a:solidFill>
                  <a:schemeClr val="bg1"/>
                </a:solidFill>
              </a:rPr>
              <a:t>justifying</a:t>
            </a:r>
            <a:r>
              <a:rPr lang="en-US" sz="4000" i="1" dirty="0">
                <a:solidFill>
                  <a:schemeClr val="bg1"/>
                </a:solidFill>
              </a:rPr>
              <a:t> what a person wants to do, rather than making a decision about “good and bad” or “right and wrong.”</a:t>
            </a:r>
            <a:endParaRPr lang="en-US" sz="4000" dirty="0">
              <a:solidFill>
                <a:schemeClr val="bg1"/>
              </a:solidFill>
            </a:endParaRPr>
          </a:p>
        </p:txBody>
      </p:sp>
    </p:spTree>
    <p:extLst>
      <p:ext uri="{BB962C8B-B14F-4D97-AF65-F5344CB8AC3E}">
        <p14:creationId xmlns:p14="http://schemas.microsoft.com/office/powerpoint/2010/main" val="13360130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Categorical Imperative</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The idea that one’s actions should be undertaken as if s/he had the power to make them universally applicable.</a:t>
            </a:r>
          </a:p>
          <a:p>
            <a:r>
              <a:rPr lang="en-US" dirty="0"/>
              <a:t>Holds that individuals should treat people as ends (or inherently valuable), and not as means to ends.</a:t>
            </a:r>
          </a:p>
        </p:txBody>
      </p:sp>
    </p:spTree>
    <p:extLst>
      <p:ext uri="{BB962C8B-B14F-4D97-AF65-F5344CB8AC3E}">
        <p14:creationId xmlns:p14="http://schemas.microsoft.com/office/powerpoint/2010/main" val="1943789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the categorical imperative?</a:t>
            </a:r>
          </a:p>
        </p:txBody>
      </p:sp>
      <p:sp>
        <p:nvSpPr>
          <p:cNvPr id="6" name="Content Placeholder 5"/>
          <p:cNvSpPr>
            <a:spLocks noGrp="1"/>
          </p:cNvSpPr>
          <p:nvPr>
            <p:ph idx="1"/>
          </p:nvPr>
        </p:nvSpPr>
        <p:spPr>
          <a:xfrm>
            <a:off x="457200" y="2277602"/>
            <a:ext cx="8229600" cy="4234034"/>
          </a:xfrm>
        </p:spPr>
        <p:txBody>
          <a:bodyPr>
            <a:normAutofit fontScale="92500" lnSpcReduction="20000"/>
          </a:bodyPr>
          <a:lstStyle/>
          <a:p>
            <a:r>
              <a:rPr lang="en-US" dirty="0"/>
              <a:t>Choosing to use social media to build relationships rather than just to sell products or serve organizational interests.</a:t>
            </a:r>
          </a:p>
          <a:p>
            <a:r>
              <a:rPr lang="en-US" dirty="0"/>
              <a:t>Treating all stakeholders, publics, and clients the same, and well, rather than pandering to the individuals or organizations with the deepest pockets.</a:t>
            </a:r>
          </a:p>
          <a:p>
            <a:r>
              <a:rPr lang="en-US" dirty="0"/>
              <a:t>Not using social media as a screening tool or for spying on potential employees. I.e., respecting people’s privacy. </a:t>
            </a:r>
          </a:p>
        </p:txBody>
      </p:sp>
    </p:spTree>
    <p:extLst>
      <p:ext uri="{BB962C8B-B14F-4D97-AF65-F5344CB8AC3E}">
        <p14:creationId xmlns:p14="http://schemas.microsoft.com/office/powerpoint/2010/main" val="2822510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3929234"/>
          </a:xfrm>
        </p:spPr>
        <p:txBody>
          <a:bodyPr>
            <a:normAutofit/>
          </a:bodyPr>
          <a:lstStyle/>
          <a:p>
            <a:r>
              <a:rPr lang="en-US" sz="3600" i="1" dirty="0">
                <a:solidFill>
                  <a:schemeClr val="bg1"/>
                </a:solidFill>
              </a:rPr>
              <a:t>Q: What does it mean to treat people as ends and not means to an end?</a:t>
            </a:r>
            <a:endParaRPr lang="en-US" sz="3600" dirty="0">
              <a:solidFill>
                <a:schemeClr val="bg1"/>
              </a:solidFill>
            </a:endParaRPr>
          </a:p>
          <a:p>
            <a:r>
              <a:rPr lang="en-US" sz="3600" i="1" dirty="0">
                <a:solidFill>
                  <a:schemeClr val="bg1"/>
                </a:solidFill>
              </a:rPr>
              <a:t>Q: The categorical imperative implies that small issues eventually lead up to big problems. Is this an exaggeration?</a:t>
            </a:r>
            <a:endParaRPr lang="en-US" sz="3600" dirty="0">
              <a:solidFill>
                <a:schemeClr val="bg1"/>
              </a:solidFill>
            </a:endParaRPr>
          </a:p>
        </p:txBody>
      </p:sp>
    </p:spTree>
    <p:extLst>
      <p:ext uri="{BB962C8B-B14F-4D97-AF65-F5344CB8AC3E}">
        <p14:creationId xmlns:p14="http://schemas.microsoft.com/office/powerpoint/2010/main" val="14209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Communitarianism</a:t>
            </a:r>
            <a:endParaRPr lang="en-US" dirty="0"/>
          </a:p>
        </p:txBody>
      </p:sp>
      <p:sp>
        <p:nvSpPr>
          <p:cNvPr id="6" name="Content Placeholder 5"/>
          <p:cNvSpPr>
            <a:spLocks noGrp="1"/>
          </p:cNvSpPr>
          <p:nvPr>
            <p:ph idx="1"/>
          </p:nvPr>
        </p:nvSpPr>
        <p:spPr>
          <a:xfrm>
            <a:off x="457200" y="2277602"/>
            <a:ext cx="8229600" cy="3688505"/>
          </a:xfrm>
        </p:spPr>
        <p:txBody>
          <a:bodyPr>
            <a:normAutofit fontScale="92500" lnSpcReduction="10000"/>
          </a:bodyPr>
          <a:lstStyle/>
          <a:p>
            <a:r>
              <a:rPr lang="en-US" dirty="0"/>
              <a:t>Communitarians believe that people have “duties” and “responsibilities” as good citizens in a community, rather than just individual “rights.”</a:t>
            </a:r>
          </a:p>
          <a:p>
            <a:r>
              <a:rPr lang="en-US" dirty="0"/>
              <a:t>Communitarians believe that people should put the needs of their community above their own interests and desires.</a:t>
            </a:r>
          </a:p>
          <a:p>
            <a:r>
              <a:rPr lang="en-US" dirty="0"/>
              <a:t>Communitarians believe in collaboration rather than competition.</a:t>
            </a:r>
          </a:p>
        </p:txBody>
      </p:sp>
    </p:spTree>
    <p:extLst>
      <p:ext uri="{BB962C8B-B14F-4D97-AF65-F5344CB8AC3E}">
        <p14:creationId xmlns:p14="http://schemas.microsoft.com/office/powerpoint/2010/main" val="170934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communitarianism?</a:t>
            </a:r>
          </a:p>
        </p:txBody>
      </p:sp>
      <p:sp>
        <p:nvSpPr>
          <p:cNvPr id="6" name="Content Placeholder 5"/>
          <p:cNvSpPr>
            <a:spLocks noGrp="1"/>
          </p:cNvSpPr>
          <p:nvPr>
            <p:ph idx="1"/>
          </p:nvPr>
        </p:nvSpPr>
        <p:spPr>
          <a:xfrm>
            <a:off x="457200" y="2277602"/>
            <a:ext cx="8229600" cy="4247889"/>
          </a:xfrm>
        </p:spPr>
        <p:txBody>
          <a:bodyPr>
            <a:normAutofit fontScale="92500" lnSpcReduction="10000"/>
          </a:bodyPr>
          <a:lstStyle/>
          <a:p>
            <a:r>
              <a:rPr lang="en-US" dirty="0"/>
              <a:t>Celebrating the achievements of all organizational members, rather than just senior people or top achievers.</a:t>
            </a:r>
          </a:p>
          <a:p>
            <a:r>
              <a:rPr lang="en-US" dirty="0"/>
              <a:t>Offering employees progressive benefits (partner benefits, paid leave for men </a:t>
            </a:r>
            <a:r>
              <a:rPr lang="en-US" i="1" dirty="0"/>
              <a:t>and</a:t>
            </a:r>
            <a:r>
              <a:rPr lang="en-US" dirty="0"/>
              <a:t> women, etc.) rather than just the bare minimum because you can.</a:t>
            </a:r>
          </a:p>
          <a:p>
            <a:r>
              <a:rPr lang="en-US" dirty="0"/>
              <a:t>Choosing to keep all employees on the payroll during hard times or a crisis.</a:t>
            </a:r>
          </a:p>
        </p:txBody>
      </p:sp>
    </p:spTree>
    <p:extLst>
      <p:ext uri="{BB962C8B-B14F-4D97-AF65-F5344CB8AC3E}">
        <p14:creationId xmlns:p14="http://schemas.microsoft.com/office/powerpoint/2010/main" val="14260093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What are ethics?</a:t>
            </a:r>
          </a:p>
        </p:txBody>
      </p:sp>
      <p:sp>
        <p:nvSpPr>
          <p:cNvPr id="6" name="Content Placeholder 5"/>
          <p:cNvSpPr>
            <a:spLocks noGrp="1"/>
          </p:cNvSpPr>
          <p:nvPr>
            <p:ph idx="1"/>
          </p:nvPr>
        </p:nvSpPr>
        <p:spPr>
          <a:xfrm>
            <a:off x="457200" y="2277602"/>
            <a:ext cx="8229600" cy="3688505"/>
          </a:xfrm>
        </p:spPr>
        <p:txBody>
          <a:bodyPr/>
          <a:lstStyle/>
          <a:p>
            <a:r>
              <a:rPr lang="en-US" dirty="0"/>
              <a:t>Ethics refer to questions about “good and bad,” “right and wrong.”</a:t>
            </a:r>
          </a:p>
          <a:p>
            <a:r>
              <a:rPr lang="en-US" dirty="0"/>
              <a:t>Rational codes of conduct that try to help people make decisions about the world. </a:t>
            </a:r>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29743642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fontScale="77500" lnSpcReduction="20000"/>
          </a:bodyPr>
          <a:lstStyle/>
          <a:p>
            <a:r>
              <a:rPr lang="en-US" sz="3600" i="1" dirty="0">
                <a:solidFill>
                  <a:schemeClr val="bg1"/>
                </a:solidFill>
              </a:rPr>
              <a:t>Q: Individualism is a strongly held US value. How does that square with communitarian values? </a:t>
            </a:r>
            <a:endParaRPr lang="en-US" sz="3600" dirty="0">
              <a:solidFill>
                <a:schemeClr val="bg1"/>
              </a:solidFill>
            </a:endParaRPr>
          </a:p>
          <a:p>
            <a:r>
              <a:rPr lang="en-US" sz="3600" i="1" dirty="0">
                <a:solidFill>
                  <a:schemeClr val="bg1"/>
                </a:solidFill>
              </a:rPr>
              <a:t>Q: The US congress functions largely on partisan grounds, with republicans pursuing one agenda, and democrats pursuing another. How might congress be improved if lawmakers took a communitarian approach?</a:t>
            </a:r>
            <a:endParaRPr lang="en-US" sz="3600" dirty="0">
              <a:solidFill>
                <a:schemeClr val="bg1"/>
              </a:solidFill>
            </a:endParaRPr>
          </a:p>
          <a:p>
            <a:r>
              <a:rPr lang="en-US" sz="3600" i="1" dirty="0">
                <a:solidFill>
                  <a:schemeClr val="bg1"/>
                </a:solidFill>
              </a:rPr>
              <a:t>Q: How does communitarianism square with modern organizations pursuing selfish or self-serving goals?</a:t>
            </a:r>
            <a:endParaRPr lang="en-US" sz="3600" dirty="0">
              <a:solidFill>
                <a:schemeClr val="bg1"/>
              </a:solidFill>
            </a:endParaRPr>
          </a:p>
        </p:txBody>
      </p:sp>
    </p:spTree>
    <p:extLst>
      <p:ext uri="{BB962C8B-B14F-4D97-AF65-F5344CB8AC3E}">
        <p14:creationId xmlns:p14="http://schemas.microsoft.com/office/powerpoint/2010/main" val="18897350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dirty="0"/>
              <a:t>Deontology, or Duty</a:t>
            </a:r>
          </a:p>
        </p:txBody>
      </p:sp>
      <p:sp>
        <p:nvSpPr>
          <p:cNvPr id="6" name="Content Placeholder 5"/>
          <p:cNvSpPr>
            <a:spLocks noGrp="1"/>
          </p:cNvSpPr>
          <p:nvPr>
            <p:ph idx="1"/>
          </p:nvPr>
        </p:nvSpPr>
        <p:spPr>
          <a:xfrm>
            <a:off x="457200" y="2277602"/>
            <a:ext cx="8229600" cy="4247889"/>
          </a:xfrm>
        </p:spPr>
        <p:txBody>
          <a:bodyPr>
            <a:normAutofit lnSpcReduction="10000"/>
          </a:bodyPr>
          <a:lstStyle/>
          <a:p>
            <a:r>
              <a:rPr lang="en-US" dirty="0"/>
              <a:t>A deontologist acts on a set of personal beliefs about the world and is unwilling to compromise those beliefs.</a:t>
            </a:r>
          </a:p>
          <a:p>
            <a:r>
              <a:rPr lang="en-US" dirty="0"/>
              <a:t>Deontology holds that actions should be guided by decisions about right and wrong, rather than what the outcome of those decisions might be.</a:t>
            </a:r>
          </a:p>
          <a:p>
            <a:r>
              <a:rPr lang="en-US" dirty="0"/>
              <a:t>Activists are often prone to deontological views in regard to their organizational causes.</a:t>
            </a:r>
          </a:p>
        </p:txBody>
      </p:sp>
    </p:spTree>
    <p:extLst>
      <p:ext uri="{BB962C8B-B14F-4D97-AF65-F5344CB8AC3E}">
        <p14:creationId xmlns:p14="http://schemas.microsoft.com/office/powerpoint/2010/main" val="6412910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deontology?</a:t>
            </a:r>
          </a:p>
        </p:txBody>
      </p:sp>
      <p:sp>
        <p:nvSpPr>
          <p:cNvPr id="6" name="Content Placeholder 5"/>
          <p:cNvSpPr>
            <a:spLocks noGrp="1"/>
          </p:cNvSpPr>
          <p:nvPr>
            <p:ph idx="1"/>
          </p:nvPr>
        </p:nvSpPr>
        <p:spPr>
          <a:xfrm>
            <a:off x="457200" y="2277602"/>
            <a:ext cx="8229600" cy="4247889"/>
          </a:xfrm>
        </p:spPr>
        <p:txBody>
          <a:bodyPr>
            <a:normAutofit fontScale="92500" lnSpcReduction="20000"/>
          </a:bodyPr>
          <a:lstStyle/>
          <a:p>
            <a:r>
              <a:rPr lang="en-US" dirty="0"/>
              <a:t>Following the PRSA Code of Ethics in all circumstances even though a particular situation might not require it.</a:t>
            </a:r>
          </a:p>
          <a:p>
            <a:r>
              <a:rPr lang="en-US" dirty="0"/>
              <a:t>Standing up for the rights and beliefs of all people regardless of whether one agrees with them or not.</a:t>
            </a:r>
          </a:p>
          <a:p>
            <a:r>
              <a:rPr lang="en-US" dirty="0"/>
              <a:t>Reserving judgment about someone or something until after all the facts are in, even when the issue in question goes against one’s personal beliefs or values.</a:t>
            </a:r>
          </a:p>
        </p:txBody>
      </p:sp>
    </p:spTree>
    <p:extLst>
      <p:ext uri="{BB962C8B-B14F-4D97-AF65-F5344CB8AC3E}">
        <p14:creationId xmlns:p14="http://schemas.microsoft.com/office/powerpoint/2010/main" val="14915458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a:bodyPr>
          <a:lstStyle/>
          <a:p>
            <a:r>
              <a:rPr lang="en-US" i="1" dirty="0">
                <a:solidFill>
                  <a:schemeClr val="bg1"/>
                </a:solidFill>
              </a:rPr>
              <a:t>Q: What duties do you believe you are subject to? If the nation went to war, do you have an obligation to serve in the military? If you are in a life or death situation is it acceptable to kill someone else?</a:t>
            </a:r>
            <a:endParaRPr lang="en-US" dirty="0">
              <a:solidFill>
                <a:schemeClr val="bg1"/>
              </a:solidFill>
            </a:endParaRPr>
          </a:p>
          <a:p>
            <a:r>
              <a:rPr lang="en-US" i="1" dirty="0">
                <a:solidFill>
                  <a:schemeClr val="bg1"/>
                </a:solidFill>
              </a:rPr>
              <a:t>Q: What are the duties that a communication professional should embrace?</a:t>
            </a:r>
            <a:endParaRPr lang="en-US" dirty="0">
              <a:solidFill>
                <a:schemeClr val="bg1"/>
              </a:solidFill>
            </a:endParaRPr>
          </a:p>
        </p:txBody>
      </p:sp>
    </p:spTree>
    <p:extLst>
      <p:ext uri="{BB962C8B-B14F-4D97-AF65-F5344CB8AC3E}">
        <p14:creationId xmlns:p14="http://schemas.microsoft.com/office/powerpoint/2010/main" val="1641750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dirty="0"/>
              <a:t>Dialogue</a:t>
            </a:r>
          </a:p>
        </p:txBody>
      </p:sp>
      <p:sp>
        <p:nvSpPr>
          <p:cNvPr id="6" name="Content Placeholder 5"/>
          <p:cNvSpPr>
            <a:spLocks noGrp="1"/>
          </p:cNvSpPr>
          <p:nvPr>
            <p:ph idx="1"/>
          </p:nvPr>
        </p:nvSpPr>
        <p:spPr>
          <a:xfrm>
            <a:off x="457200" y="2277602"/>
            <a:ext cx="8229600" cy="4247889"/>
          </a:xfrm>
        </p:spPr>
        <p:txBody>
          <a:bodyPr>
            <a:normAutofit fontScale="77500" lnSpcReduction="20000"/>
          </a:bodyPr>
          <a:lstStyle/>
          <a:p>
            <a:r>
              <a:rPr lang="en-US" dirty="0"/>
              <a:t>Holds that “Unconditional positive regard for others” is needed to be an ethical communicator.</a:t>
            </a:r>
          </a:p>
          <a:p>
            <a:r>
              <a:rPr lang="en-US" dirty="0"/>
              <a:t>Is enacted through “risk, trust, commitment, mutuality, collaboration, propinquity, positive regard, empathy” and other behaviors.</a:t>
            </a:r>
          </a:p>
          <a:p>
            <a:r>
              <a:rPr lang="en-US" dirty="0"/>
              <a:t>Requires communicators to make an effort to understand other people.</a:t>
            </a:r>
          </a:p>
          <a:p>
            <a:r>
              <a:rPr lang="en-US" dirty="0"/>
              <a:t>Requires communicators to treat other individuals and groups with respect, never reducing them to the opposition or “the enemy.”</a:t>
            </a:r>
          </a:p>
          <a:p>
            <a:r>
              <a:rPr lang="en-US" dirty="0"/>
              <a:t>Dialogic communicators are flexible, not afraid to admit when they are wrong, and are willing to change.</a:t>
            </a:r>
          </a:p>
        </p:txBody>
      </p:sp>
    </p:spTree>
    <p:extLst>
      <p:ext uri="{BB962C8B-B14F-4D97-AF65-F5344CB8AC3E}">
        <p14:creationId xmlns:p14="http://schemas.microsoft.com/office/powerpoint/2010/main" val="386602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dialogue?</a:t>
            </a:r>
          </a:p>
        </p:txBody>
      </p:sp>
      <p:sp>
        <p:nvSpPr>
          <p:cNvPr id="6" name="Content Placeholder 5"/>
          <p:cNvSpPr>
            <a:spLocks noGrp="1"/>
          </p:cNvSpPr>
          <p:nvPr>
            <p:ph idx="1"/>
          </p:nvPr>
        </p:nvSpPr>
        <p:spPr>
          <a:xfrm>
            <a:off x="457200" y="2277602"/>
            <a:ext cx="8229600" cy="4247889"/>
          </a:xfrm>
        </p:spPr>
        <p:txBody>
          <a:bodyPr>
            <a:normAutofit fontScale="85000" lnSpcReduction="10000"/>
          </a:bodyPr>
          <a:lstStyle/>
          <a:p>
            <a:r>
              <a:rPr lang="en-US" dirty="0"/>
              <a:t>Making an effort to build relationships with organizational opponents such as activists as a means of understanding them, not to exploit them.</a:t>
            </a:r>
          </a:p>
          <a:p>
            <a:r>
              <a:rPr lang="en-US" dirty="0"/>
              <a:t>Creating a climate of trust in organizational meetings where all organizational members are all treated as genuinely equal and valuable, regardless of their rank or status within an organization. </a:t>
            </a:r>
          </a:p>
          <a:p>
            <a:r>
              <a:rPr lang="en-US" dirty="0"/>
              <a:t>Admitting when you or your organization has been wrong and trying to change, rather than scapegoating, evading responsibility, etc.</a:t>
            </a:r>
          </a:p>
        </p:txBody>
      </p:sp>
    </p:spTree>
    <p:extLst>
      <p:ext uri="{BB962C8B-B14F-4D97-AF65-F5344CB8AC3E}">
        <p14:creationId xmlns:p14="http://schemas.microsoft.com/office/powerpoint/2010/main" val="20230592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fontScale="77500" lnSpcReduction="20000"/>
          </a:bodyPr>
          <a:lstStyle/>
          <a:p>
            <a:r>
              <a:rPr lang="en-US" i="1" dirty="0">
                <a:solidFill>
                  <a:schemeClr val="bg1"/>
                </a:solidFill>
              </a:rPr>
              <a:t>Q: Dialogue requires people to admit when they are wrong and try to correct their errors. Why are so many people afraid to admit when they are wrong? </a:t>
            </a:r>
            <a:endParaRPr lang="en-US" dirty="0">
              <a:solidFill>
                <a:schemeClr val="bg1"/>
              </a:solidFill>
            </a:endParaRPr>
          </a:p>
          <a:p>
            <a:r>
              <a:rPr lang="en-US" i="1" dirty="0">
                <a:solidFill>
                  <a:schemeClr val="bg1"/>
                </a:solidFill>
              </a:rPr>
              <a:t>Q: How can you have a conversation involving “unconditional positive regard for the other” with someone who you fundamentally disagree with such as an activist or protester, or someone from another country or religious faith?</a:t>
            </a:r>
            <a:endParaRPr lang="en-US" dirty="0">
              <a:solidFill>
                <a:schemeClr val="bg1"/>
              </a:solidFill>
            </a:endParaRPr>
          </a:p>
          <a:p>
            <a:r>
              <a:rPr lang="en-US" i="1" dirty="0">
                <a:solidFill>
                  <a:schemeClr val="bg1"/>
                </a:solidFill>
              </a:rPr>
              <a:t>Q: Dialogue requires trust from participants, and a willingness to share information and take relational “risks.” Why are many organizations so afraid of dialogue if what one’s organization is doing is legal and socially acceptable?</a:t>
            </a:r>
            <a:endParaRPr lang="en-US" dirty="0">
              <a:solidFill>
                <a:schemeClr val="bg1"/>
              </a:solidFill>
            </a:endParaRPr>
          </a:p>
        </p:txBody>
      </p:sp>
    </p:spTree>
    <p:extLst>
      <p:ext uri="{BB962C8B-B14F-4D97-AF65-F5344CB8AC3E}">
        <p14:creationId xmlns:p14="http://schemas.microsoft.com/office/powerpoint/2010/main" val="9644764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The “Golden Mean”</a:t>
            </a:r>
          </a:p>
        </p:txBody>
      </p:sp>
      <p:sp>
        <p:nvSpPr>
          <p:cNvPr id="6" name="Content Placeholder 5"/>
          <p:cNvSpPr>
            <a:spLocks noGrp="1"/>
          </p:cNvSpPr>
          <p:nvPr>
            <p:ph idx="1"/>
          </p:nvPr>
        </p:nvSpPr>
        <p:spPr>
          <a:xfrm>
            <a:off x="457200" y="2277602"/>
            <a:ext cx="8229600" cy="3688505"/>
          </a:xfrm>
        </p:spPr>
        <p:txBody>
          <a:bodyPr>
            <a:normAutofit fontScale="85000" lnSpcReduction="20000"/>
          </a:bodyPr>
          <a:lstStyle/>
          <a:p>
            <a:r>
              <a:rPr lang="en-US" dirty="0"/>
              <a:t>Strives for decisions that involve balance or moderation between extremes.</a:t>
            </a:r>
          </a:p>
          <a:p>
            <a:r>
              <a:rPr lang="en-US" dirty="0"/>
              <a:t>The “middle ground” between two extremes is not necessarily in the “middle,” but between the two poles, often closer to one poll than the other. </a:t>
            </a:r>
          </a:p>
          <a:p>
            <a:r>
              <a:rPr lang="en-US" dirty="0"/>
              <a:t>Not the same as satisficing, where two organizations or parties are each willing to settle for a “satisfactory” result. The Golden Mean generally tries to make the </a:t>
            </a:r>
            <a:r>
              <a:rPr lang="en-US" i="1" dirty="0"/>
              <a:t>best</a:t>
            </a:r>
            <a:r>
              <a:rPr lang="en-US" dirty="0"/>
              <a:t> choice, not the most expedient, while avoiding extreme positions. </a:t>
            </a:r>
            <a:endParaRPr lang="en-US" dirty="0"/>
          </a:p>
          <a:p>
            <a:endParaRPr lang="en-US" dirty="0" smtClean="0"/>
          </a:p>
          <a:p>
            <a:endParaRPr lang="en-US" dirty="0"/>
          </a:p>
        </p:txBody>
      </p:sp>
    </p:spTree>
    <p:extLst>
      <p:ext uri="{BB962C8B-B14F-4D97-AF65-F5344CB8AC3E}">
        <p14:creationId xmlns:p14="http://schemas.microsoft.com/office/powerpoint/2010/main" val="1828447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the golden mean?</a:t>
            </a:r>
          </a:p>
        </p:txBody>
      </p:sp>
      <p:sp>
        <p:nvSpPr>
          <p:cNvPr id="6" name="Content Placeholder 5"/>
          <p:cNvSpPr>
            <a:spLocks noGrp="1"/>
          </p:cNvSpPr>
          <p:nvPr>
            <p:ph idx="1"/>
          </p:nvPr>
        </p:nvSpPr>
        <p:spPr>
          <a:xfrm>
            <a:off x="457200" y="2277602"/>
            <a:ext cx="8229600" cy="4095489"/>
          </a:xfrm>
        </p:spPr>
        <p:txBody>
          <a:bodyPr>
            <a:normAutofit fontScale="70000" lnSpcReduction="20000"/>
          </a:bodyPr>
          <a:lstStyle/>
          <a:p>
            <a:r>
              <a:rPr lang="en-US" dirty="0"/>
              <a:t>Organizations that takes a public position on social issues because it is the right thing to do, but stop short of trying to change governmental policy or influence the legal system.</a:t>
            </a:r>
          </a:p>
          <a:p>
            <a:r>
              <a:rPr lang="en-US" dirty="0"/>
              <a:t>Choosing to treat all employees the same, in spite of having the legal ability not to. For example, although many organizations do not offer partner benefits, only benefits to legally married couples, choosing to do so would typically not be a big organizational burden, and is a compromise equality and inequality. </a:t>
            </a:r>
          </a:p>
          <a:p>
            <a:r>
              <a:rPr lang="en-US" dirty="0"/>
              <a:t>Being willing to get take slightly less in a negotiation than one wants, if one determines that the decision made would be the best decision for maintaining harmony among the relational </a:t>
            </a:r>
            <a:r>
              <a:rPr lang="en-US" dirty="0" smtClean="0"/>
              <a:t>partners.</a:t>
            </a:r>
            <a:endParaRPr lang="en-US" dirty="0" smtClean="0"/>
          </a:p>
        </p:txBody>
      </p:sp>
    </p:spTree>
    <p:extLst>
      <p:ext uri="{BB962C8B-B14F-4D97-AF65-F5344CB8AC3E}">
        <p14:creationId xmlns:p14="http://schemas.microsoft.com/office/powerpoint/2010/main" val="8539528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a:bodyPr>
          <a:lstStyle/>
          <a:p>
            <a:r>
              <a:rPr lang="en-US" i="1" dirty="0">
                <a:solidFill>
                  <a:schemeClr val="bg1"/>
                </a:solidFill>
              </a:rPr>
              <a:t>Q: Is the golden mean sort of a wishy-washy approach that tries to avoid making any waves? </a:t>
            </a:r>
            <a:endParaRPr lang="en-US" dirty="0">
              <a:solidFill>
                <a:schemeClr val="bg1"/>
              </a:solidFill>
            </a:endParaRPr>
          </a:p>
          <a:p>
            <a:r>
              <a:rPr lang="en-US" i="1" dirty="0">
                <a:solidFill>
                  <a:schemeClr val="bg1"/>
                </a:solidFill>
              </a:rPr>
              <a:t>Q: Is the idea of the golden mean closer to a </a:t>
            </a:r>
            <a:r>
              <a:rPr lang="en-US" i="1" dirty="0" err="1">
                <a:solidFill>
                  <a:schemeClr val="bg1"/>
                </a:solidFill>
              </a:rPr>
              <a:t>situationalist</a:t>
            </a:r>
            <a:r>
              <a:rPr lang="en-US" i="1" dirty="0">
                <a:solidFill>
                  <a:schemeClr val="bg1"/>
                </a:solidFill>
              </a:rPr>
              <a:t> or absolutist approach?</a:t>
            </a:r>
            <a:endParaRPr lang="en-US" dirty="0">
              <a:solidFill>
                <a:schemeClr val="bg1"/>
              </a:solidFill>
            </a:endParaRPr>
          </a:p>
        </p:txBody>
      </p:sp>
    </p:spTree>
    <p:extLst>
      <p:ext uri="{BB962C8B-B14F-4D97-AF65-F5344CB8AC3E}">
        <p14:creationId xmlns:p14="http://schemas.microsoft.com/office/powerpoint/2010/main" val="1890903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What are morals?</a:t>
            </a:r>
          </a:p>
        </p:txBody>
      </p:sp>
      <p:sp>
        <p:nvSpPr>
          <p:cNvPr id="6" name="Content Placeholder 5"/>
          <p:cNvSpPr>
            <a:spLocks noGrp="1"/>
          </p:cNvSpPr>
          <p:nvPr>
            <p:ph idx="1"/>
          </p:nvPr>
        </p:nvSpPr>
        <p:spPr>
          <a:xfrm>
            <a:off x="457200" y="2277602"/>
            <a:ext cx="8229600" cy="3688505"/>
          </a:xfrm>
        </p:spPr>
        <p:txBody>
          <a:bodyPr/>
          <a:lstStyle/>
          <a:p>
            <a:r>
              <a:rPr lang="en-US" dirty="0"/>
              <a:t>Accepted standards of behavior about right and wrong. </a:t>
            </a:r>
          </a:p>
          <a:p>
            <a:r>
              <a:rPr lang="en-US" dirty="0"/>
              <a:t>To some extent, all ethical systems are inherently moral.</a:t>
            </a:r>
          </a:p>
        </p:txBody>
      </p:sp>
    </p:spTree>
    <p:extLst>
      <p:ext uri="{BB962C8B-B14F-4D97-AF65-F5344CB8AC3E}">
        <p14:creationId xmlns:p14="http://schemas.microsoft.com/office/powerpoint/2010/main" val="38364721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Reciprocal Favoritism or “The Golden Rule”</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Holds that people should not do things to other people that they themselves would not like to be done to them. </a:t>
            </a:r>
          </a:p>
          <a:p>
            <a:r>
              <a:rPr lang="en-US" dirty="0"/>
              <a:t>Holds that other people should always be treated fairly and with respect</a:t>
            </a:r>
            <a:r>
              <a:rPr lang="en-US" dirty="0" smtClean="0"/>
              <a:t>.</a:t>
            </a:r>
            <a:endParaRPr lang="en-US" dirty="0" smtClean="0"/>
          </a:p>
          <a:p>
            <a:endParaRPr lang="en-US" dirty="0"/>
          </a:p>
        </p:txBody>
      </p:sp>
    </p:spTree>
    <p:extLst>
      <p:ext uri="{BB962C8B-B14F-4D97-AF65-F5344CB8AC3E}">
        <p14:creationId xmlns:p14="http://schemas.microsoft.com/office/powerpoint/2010/main" val="17739589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a:bodyPr>
          <a:lstStyle/>
          <a:p>
            <a:r>
              <a:rPr lang="en-US" i="1" dirty="0">
                <a:solidFill>
                  <a:schemeClr val="bg1"/>
                </a:solidFill>
              </a:rPr>
              <a:t>Q: Why, given the fact that the golden rule is so universally known and accepted do people still persist in ignoring it and oppressing and harming people who have different beliefs? </a:t>
            </a:r>
            <a:endParaRPr lang="en-US" dirty="0">
              <a:solidFill>
                <a:schemeClr val="bg1"/>
              </a:solidFill>
            </a:endParaRPr>
          </a:p>
          <a:p>
            <a:r>
              <a:rPr lang="en-US" i="1" dirty="0">
                <a:solidFill>
                  <a:schemeClr val="bg1"/>
                </a:solidFill>
              </a:rPr>
              <a:t>Q: Is it practical for organizations to use the golden rule in their everyday interactions with stakeholders and publics? </a:t>
            </a:r>
            <a:endParaRPr lang="en-US" dirty="0">
              <a:solidFill>
                <a:schemeClr val="bg1"/>
              </a:solidFill>
            </a:endParaRPr>
          </a:p>
        </p:txBody>
      </p:sp>
    </p:spTree>
    <p:extLst>
      <p:ext uri="{BB962C8B-B14F-4D97-AF65-F5344CB8AC3E}">
        <p14:creationId xmlns:p14="http://schemas.microsoft.com/office/powerpoint/2010/main" val="10674854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reciprocal favoritism?</a:t>
            </a:r>
          </a:p>
        </p:txBody>
      </p:sp>
      <p:sp>
        <p:nvSpPr>
          <p:cNvPr id="6" name="Content Placeholder 5"/>
          <p:cNvSpPr>
            <a:spLocks noGrp="1"/>
          </p:cNvSpPr>
          <p:nvPr>
            <p:ph idx="1"/>
          </p:nvPr>
        </p:nvSpPr>
        <p:spPr>
          <a:xfrm>
            <a:off x="457200" y="2277602"/>
            <a:ext cx="8229600" cy="3688505"/>
          </a:xfrm>
        </p:spPr>
        <p:txBody>
          <a:bodyPr>
            <a:normAutofit fontScale="85000" lnSpcReduction="20000"/>
          </a:bodyPr>
          <a:lstStyle/>
          <a:p>
            <a:r>
              <a:rPr lang="en-US" dirty="0"/>
              <a:t>Making an effort to communicate with all relevant stakeholders and publics, even when one is not required to or expected to.</a:t>
            </a:r>
          </a:p>
          <a:p>
            <a:r>
              <a:rPr lang="en-US" dirty="0"/>
              <a:t>Using social media to build relationships and inform stakeholders and publics of important information, rather than just to gather marketing data or sell products and services.</a:t>
            </a:r>
          </a:p>
          <a:p>
            <a:r>
              <a:rPr lang="en-US"/>
              <a:t>Soliciting feedback from organizational members, or stakeholders and publics, about matters of concern, even when such activities are not required or </a:t>
            </a:r>
            <a:r>
              <a:rPr lang="en-US"/>
              <a:t>expected</a:t>
            </a:r>
            <a:r>
              <a:rPr lang="en-US" smtClean="0"/>
              <a:t>.</a:t>
            </a:r>
            <a:endParaRPr lang="en-US"/>
          </a:p>
        </p:txBody>
      </p:sp>
    </p:spTree>
    <p:extLst>
      <p:ext uri="{BB962C8B-B14F-4D97-AF65-F5344CB8AC3E}">
        <p14:creationId xmlns:p14="http://schemas.microsoft.com/office/powerpoint/2010/main" val="2158551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dirty="0"/>
              <a:t>Utilitarianism</a:t>
            </a:r>
          </a:p>
        </p:txBody>
      </p:sp>
      <p:sp>
        <p:nvSpPr>
          <p:cNvPr id="6" name="Content Placeholder 5"/>
          <p:cNvSpPr>
            <a:spLocks noGrp="1"/>
          </p:cNvSpPr>
          <p:nvPr>
            <p:ph idx="1"/>
          </p:nvPr>
        </p:nvSpPr>
        <p:spPr>
          <a:xfrm>
            <a:off x="457200" y="2277602"/>
            <a:ext cx="8229600" cy="3688505"/>
          </a:xfrm>
        </p:spPr>
        <p:txBody>
          <a:bodyPr>
            <a:normAutofit fontScale="92500" lnSpcReduction="10000"/>
          </a:bodyPr>
          <a:lstStyle/>
          <a:p>
            <a:r>
              <a:rPr lang="en-US" dirty="0"/>
              <a:t>Strives to achieve the greatest good for the greatest number.</a:t>
            </a:r>
          </a:p>
          <a:p>
            <a:r>
              <a:rPr lang="en-US" dirty="0"/>
              <a:t>Always considers the consequences of decisions. </a:t>
            </a:r>
          </a:p>
          <a:p>
            <a:r>
              <a:rPr lang="en-US" dirty="0"/>
              <a:t>Would never act solely on the basis of personal opinion or preference.</a:t>
            </a:r>
          </a:p>
          <a:p>
            <a:r>
              <a:rPr lang="en-US" dirty="0"/>
              <a:t>Requires people to conduct situational and stakeholder research in order to make the most informed and equitable decisions.</a:t>
            </a:r>
          </a:p>
        </p:txBody>
      </p:sp>
    </p:spTree>
    <p:extLst>
      <p:ext uri="{BB962C8B-B14F-4D97-AF65-F5344CB8AC3E}">
        <p14:creationId xmlns:p14="http://schemas.microsoft.com/office/powerpoint/2010/main" val="12449777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are some examples of utilitarianism?</a:t>
            </a:r>
          </a:p>
        </p:txBody>
      </p:sp>
      <p:sp>
        <p:nvSpPr>
          <p:cNvPr id="6" name="Content Placeholder 5"/>
          <p:cNvSpPr>
            <a:spLocks noGrp="1"/>
          </p:cNvSpPr>
          <p:nvPr>
            <p:ph idx="1"/>
          </p:nvPr>
        </p:nvSpPr>
        <p:spPr>
          <a:xfrm>
            <a:off x="457200" y="2277602"/>
            <a:ext cx="8229600" cy="3688505"/>
          </a:xfrm>
        </p:spPr>
        <p:txBody>
          <a:bodyPr>
            <a:normAutofit fontScale="85000" lnSpcReduction="20000"/>
          </a:bodyPr>
          <a:lstStyle/>
          <a:p>
            <a:r>
              <a:rPr lang="en-US" dirty="0"/>
              <a:t>Creating an employee benefits program that pays employee tuition costs if employees study in majors desirable to the organization.</a:t>
            </a:r>
          </a:p>
          <a:p>
            <a:r>
              <a:rPr lang="en-US" dirty="0"/>
              <a:t>Providing free on-site daycare (studies show that with organizations of a particular size, on-site daycare reduces employee sick days and missed work, and actually benefits the organization and its employees).</a:t>
            </a:r>
          </a:p>
          <a:p>
            <a:r>
              <a:rPr lang="en-US" dirty="0"/>
              <a:t>Regressive taxes that tax the wealthy more heavily than the poor enable more services or support to be offered to more people. </a:t>
            </a:r>
          </a:p>
        </p:txBody>
      </p:sp>
    </p:spTree>
    <p:extLst>
      <p:ext uri="{BB962C8B-B14F-4D97-AF65-F5344CB8AC3E}">
        <p14:creationId xmlns:p14="http://schemas.microsoft.com/office/powerpoint/2010/main" val="15683202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fontScale="85000" lnSpcReduction="20000"/>
          </a:bodyPr>
          <a:lstStyle/>
          <a:p>
            <a:r>
              <a:rPr lang="en-US" i="1" dirty="0">
                <a:solidFill>
                  <a:schemeClr val="bg1"/>
                </a:solidFill>
              </a:rPr>
              <a:t>Q: Utilitarianism seems like such an ethical way of making decisions, so why do more individuals and organizations not use utilitarianism? </a:t>
            </a:r>
            <a:endParaRPr lang="en-US" dirty="0">
              <a:solidFill>
                <a:schemeClr val="bg1"/>
              </a:solidFill>
            </a:endParaRPr>
          </a:p>
          <a:p>
            <a:r>
              <a:rPr lang="en-US" i="1" dirty="0">
                <a:solidFill>
                  <a:schemeClr val="bg1"/>
                </a:solidFill>
              </a:rPr>
              <a:t>Q: If utilitarianism formed the basis for decisions in the US congress, taxes on the wealthy would be higher, benefits to the needy more widely available, etc. Clearly, this is not the case. So why are so many people opposed to making decisions that serve the interests of the majority of society?</a:t>
            </a:r>
            <a:endParaRPr lang="en-US" dirty="0">
              <a:solidFill>
                <a:schemeClr val="bg1"/>
              </a:solidFill>
            </a:endParaRPr>
          </a:p>
          <a:p>
            <a:r>
              <a:rPr lang="en-US" i="1" dirty="0">
                <a:solidFill>
                  <a:schemeClr val="bg1"/>
                </a:solidFill>
              </a:rPr>
              <a:t>Q: Is utilitarianism something of a socialist position that punishes individuals?</a:t>
            </a:r>
            <a:endParaRPr lang="en-US" dirty="0">
              <a:solidFill>
                <a:schemeClr val="bg1"/>
              </a:solidFill>
            </a:endParaRPr>
          </a:p>
        </p:txBody>
      </p:sp>
    </p:spTree>
    <p:extLst>
      <p:ext uri="{BB962C8B-B14F-4D97-AF65-F5344CB8AC3E}">
        <p14:creationId xmlns:p14="http://schemas.microsoft.com/office/powerpoint/2010/main" val="3161488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Which of the ethical approaches do you find the most compelling?</a:t>
            </a:r>
          </a:p>
        </p:txBody>
      </p:sp>
      <p:sp>
        <p:nvSpPr>
          <p:cNvPr id="6" name="Content Placeholder 5"/>
          <p:cNvSpPr>
            <a:spLocks noGrp="1"/>
          </p:cNvSpPr>
          <p:nvPr>
            <p:ph idx="1"/>
          </p:nvPr>
        </p:nvSpPr>
        <p:spPr>
          <a:xfrm>
            <a:off x="457200" y="2277602"/>
            <a:ext cx="8229600" cy="3688505"/>
          </a:xfrm>
        </p:spPr>
        <p:txBody>
          <a:bodyPr>
            <a:normAutofit/>
          </a:bodyPr>
          <a:lstStyle/>
          <a:p>
            <a:r>
              <a:rPr lang="en-US" dirty="0" err="1"/>
              <a:t>Situationalist</a:t>
            </a:r>
            <a:r>
              <a:rPr lang="en-US" dirty="0"/>
              <a:t>, Absolutist, Categorical Imperative, Communitarianism, Deontology, Dialogue, The “Golden Mean,” Reciprocal Favoritism, Utilitarianism.</a:t>
            </a:r>
          </a:p>
        </p:txBody>
      </p:sp>
    </p:spTree>
    <p:extLst>
      <p:ext uri="{BB962C8B-B14F-4D97-AF65-F5344CB8AC3E}">
        <p14:creationId xmlns:p14="http://schemas.microsoft.com/office/powerpoint/2010/main" val="6393809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a:t>
            </a:r>
            <a:endParaRPr lang="en-US" dirty="0">
              <a:solidFill>
                <a:srgbClr val="FFFFFF"/>
              </a:solidFill>
            </a:endParaRPr>
          </a:p>
        </p:txBody>
      </p:sp>
      <p:sp>
        <p:nvSpPr>
          <p:cNvPr id="6" name="Content Placeholder 5"/>
          <p:cNvSpPr>
            <a:spLocks noGrp="1"/>
          </p:cNvSpPr>
          <p:nvPr>
            <p:ph idx="1"/>
          </p:nvPr>
        </p:nvSpPr>
        <p:spPr>
          <a:xfrm>
            <a:off x="457200" y="2277603"/>
            <a:ext cx="8229600" cy="4137052"/>
          </a:xfrm>
        </p:spPr>
        <p:txBody>
          <a:bodyPr>
            <a:normAutofit/>
          </a:bodyPr>
          <a:lstStyle/>
          <a:p>
            <a:r>
              <a:rPr lang="en-US" i="1" dirty="0">
                <a:solidFill>
                  <a:schemeClr val="bg1"/>
                </a:solidFill>
              </a:rPr>
              <a:t>Q: Where do you see yourself ethically (which approach is closest to your own position), and why?</a:t>
            </a:r>
            <a:r>
              <a:rPr lang="en-US" dirty="0">
                <a:solidFill>
                  <a:schemeClr val="bg1"/>
                </a:solidFill>
              </a:rPr>
              <a:t> </a:t>
            </a:r>
          </a:p>
        </p:txBody>
      </p:sp>
    </p:spTree>
    <p:extLst>
      <p:ext uri="{BB962C8B-B14F-4D97-AF65-F5344CB8AC3E}">
        <p14:creationId xmlns:p14="http://schemas.microsoft.com/office/powerpoint/2010/main" val="1574326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Where do ethics come from?</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Philosophers, theorists, leaders, and everyday people, struggling to find the truth and make the best decisions. </a:t>
            </a:r>
          </a:p>
        </p:txBody>
      </p:sp>
    </p:spTree>
    <p:extLst>
      <p:ext uri="{BB962C8B-B14F-4D97-AF65-F5344CB8AC3E}">
        <p14:creationId xmlns:p14="http://schemas.microsoft.com/office/powerpoint/2010/main" val="784901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What is ethical decision-making?</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Taking into account all the possibilities, gathering evidence and information, considering all possibilities. </a:t>
            </a:r>
          </a:p>
        </p:txBody>
      </p:sp>
    </p:spTree>
    <p:extLst>
      <p:ext uri="{BB962C8B-B14F-4D97-AF65-F5344CB8AC3E}">
        <p14:creationId xmlns:p14="http://schemas.microsoft.com/office/powerpoint/2010/main" val="4058042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How are codes of ethics different than ethical decision-making?</a:t>
            </a:r>
          </a:p>
        </p:txBody>
      </p:sp>
      <p:sp>
        <p:nvSpPr>
          <p:cNvPr id="6" name="Content Placeholder 5"/>
          <p:cNvSpPr>
            <a:spLocks noGrp="1"/>
          </p:cNvSpPr>
          <p:nvPr>
            <p:ph idx="1"/>
          </p:nvPr>
        </p:nvSpPr>
        <p:spPr>
          <a:xfrm>
            <a:off x="457200" y="2277602"/>
            <a:ext cx="8229600" cy="3688505"/>
          </a:xfrm>
        </p:spPr>
        <p:txBody>
          <a:bodyPr>
            <a:normAutofit/>
          </a:bodyPr>
          <a:lstStyle/>
          <a:p>
            <a:r>
              <a:rPr lang="en-US" dirty="0"/>
              <a:t>Ethical codes (such as the PRSA code of ethics) are settled issues that professionals have already reached universal agreement on. </a:t>
            </a:r>
          </a:p>
          <a:p>
            <a:r>
              <a:rPr lang="en-US" dirty="0"/>
              <a:t>Codes of conduct are more “moral” than “ethical” in that they represent settled issues.</a:t>
            </a:r>
          </a:p>
        </p:txBody>
      </p:sp>
    </p:spTree>
    <p:extLst>
      <p:ext uri="{BB962C8B-B14F-4D97-AF65-F5344CB8AC3E}">
        <p14:creationId xmlns:p14="http://schemas.microsoft.com/office/powerpoint/2010/main" val="41237723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a:t>
            </a:r>
            <a:r>
              <a:rPr lang="en-US" dirty="0" smtClean="0">
                <a:solidFill>
                  <a:srgbClr val="FFFFFF"/>
                </a:solidFill>
              </a:rPr>
              <a:t>Questions</a:t>
            </a:r>
            <a:endParaRPr lang="en-US" dirty="0">
              <a:solidFill>
                <a:srgbClr val="FFFFFF"/>
              </a:solidFill>
            </a:endParaRPr>
          </a:p>
        </p:txBody>
      </p:sp>
      <p:sp>
        <p:nvSpPr>
          <p:cNvPr id="6" name="Content Placeholder 5"/>
          <p:cNvSpPr>
            <a:spLocks noGrp="1"/>
          </p:cNvSpPr>
          <p:nvPr>
            <p:ph idx="1"/>
          </p:nvPr>
        </p:nvSpPr>
        <p:spPr>
          <a:xfrm>
            <a:off x="457200" y="2277602"/>
            <a:ext cx="8229600" cy="3688505"/>
          </a:xfrm>
        </p:spPr>
        <p:txBody>
          <a:bodyPr>
            <a:normAutofit lnSpcReduction="10000"/>
          </a:bodyPr>
          <a:lstStyle/>
          <a:p>
            <a:r>
              <a:rPr lang="en-US" sz="4000" i="1" dirty="0">
                <a:solidFill>
                  <a:schemeClr val="bg1"/>
                </a:solidFill>
              </a:rPr>
              <a:t>Q: What other ethical behaviors are generally settled issues in the public relations profession?</a:t>
            </a:r>
            <a:endParaRPr lang="en-US" sz="4000" dirty="0">
              <a:solidFill>
                <a:schemeClr val="bg1"/>
              </a:solidFill>
            </a:endParaRPr>
          </a:p>
          <a:p>
            <a:r>
              <a:rPr lang="en-US" sz="4000" i="1" dirty="0">
                <a:solidFill>
                  <a:schemeClr val="bg1"/>
                </a:solidFill>
              </a:rPr>
              <a:t>Q: What are some ethical behaviors in regard to social media that have become generally accepted?</a:t>
            </a:r>
            <a:endParaRPr lang="en-US" sz="4000" dirty="0">
              <a:solidFill>
                <a:schemeClr val="bg1"/>
              </a:solidFill>
            </a:endParaRPr>
          </a:p>
        </p:txBody>
      </p:sp>
    </p:spTree>
    <p:extLst>
      <p:ext uri="{BB962C8B-B14F-4D97-AF65-F5344CB8AC3E}">
        <p14:creationId xmlns:p14="http://schemas.microsoft.com/office/powerpoint/2010/main" val="12446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fontScale="90000"/>
          </a:bodyPr>
          <a:lstStyle/>
          <a:p>
            <a:r>
              <a:rPr lang="en-US" dirty="0"/>
              <a:t>What is the difference Between Ethics and Religion?</a:t>
            </a:r>
          </a:p>
        </p:txBody>
      </p:sp>
      <p:sp>
        <p:nvSpPr>
          <p:cNvPr id="6" name="Content Placeholder 5"/>
          <p:cNvSpPr>
            <a:spLocks noGrp="1"/>
          </p:cNvSpPr>
          <p:nvPr>
            <p:ph idx="1"/>
          </p:nvPr>
        </p:nvSpPr>
        <p:spPr>
          <a:xfrm>
            <a:off x="457200" y="2277602"/>
            <a:ext cx="8229600" cy="4275598"/>
          </a:xfrm>
        </p:spPr>
        <p:txBody>
          <a:bodyPr>
            <a:normAutofit fontScale="92500" lnSpcReduction="20000"/>
          </a:bodyPr>
          <a:lstStyle/>
          <a:p>
            <a:r>
              <a:rPr lang="en-US" dirty="0"/>
              <a:t>Religion is rooted in fixed doctrine and faith and is generally inflexible, being treated as universally applicable by many.</a:t>
            </a:r>
          </a:p>
          <a:p>
            <a:r>
              <a:rPr lang="en-US" dirty="0"/>
              <a:t>Ethics are decision-making tools that try to guide questions of human morality</a:t>
            </a:r>
          </a:p>
          <a:p>
            <a:r>
              <a:rPr lang="en-US" dirty="0"/>
              <a:t>Ethics are based on logic and reason rather than tradition or injunction.</a:t>
            </a:r>
          </a:p>
          <a:p>
            <a:r>
              <a:rPr lang="en-US" dirty="0"/>
              <a:t>Ethics are universal decision-making tools that may be used by a person of any religious persuasion.</a:t>
            </a:r>
          </a:p>
        </p:txBody>
      </p:sp>
    </p:spTree>
    <p:extLst>
      <p:ext uri="{BB962C8B-B14F-4D97-AF65-F5344CB8AC3E}">
        <p14:creationId xmlns:p14="http://schemas.microsoft.com/office/powerpoint/2010/main" val="28951725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a:t>ETHICAL </a:t>
            </a:r>
            <a:r>
              <a:rPr lang="en-US" dirty="0" smtClean="0"/>
              <a:t>ORIENTATIONS: Absolutist</a:t>
            </a:r>
            <a:endParaRPr lang="en-US" dirty="0"/>
          </a:p>
        </p:txBody>
      </p:sp>
      <p:sp>
        <p:nvSpPr>
          <p:cNvPr id="6" name="Content Placeholder 5"/>
          <p:cNvSpPr>
            <a:spLocks noGrp="1"/>
          </p:cNvSpPr>
          <p:nvPr>
            <p:ph idx="1"/>
          </p:nvPr>
        </p:nvSpPr>
        <p:spPr>
          <a:xfrm>
            <a:off x="457200" y="2277602"/>
            <a:ext cx="8229600" cy="3688505"/>
          </a:xfrm>
        </p:spPr>
        <p:txBody>
          <a:bodyPr>
            <a:normAutofit lnSpcReduction="10000"/>
          </a:bodyPr>
          <a:lstStyle/>
          <a:p>
            <a:r>
              <a:rPr lang="en-US" dirty="0"/>
              <a:t>Absolutists apply complete or universal principles or standards across all situations.</a:t>
            </a:r>
          </a:p>
          <a:p>
            <a:r>
              <a:rPr lang="en-US" dirty="0"/>
              <a:t>Absolutists believe that the proper course of action is not determined by circumstances but by an existing moral compass.</a:t>
            </a:r>
          </a:p>
          <a:p>
            <a:r>
              <a:rPr lang="en-US" dirty="0"/>
              <a:t>Most people hold some absolutist beliefs about life or human nature.</a:t>
            </a:r>
          </a:p>
        </p:txBody>
      </p:sp>
    </p:spTree>
    <p:extLst>
      <p:ext uri="{BB962C8B-B14F-4D97-AF65-F5344CB8AC3E}">
        <p14:creationId xmlns:p14="http://schemas.microsoft.com/office/powerpoint/2010/main" val="36101686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279</TotalTime>
  <Words>2307</Words>
  <Application>Microsoft Macintosh PowerPoint</Application>
  <PresentationFormat>On-screen Show (4:3)</PresentationFormat>
  <Paragraphs>185</Paragraphs>
  <Slides>37</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Calibri</vt:lpstr>
      <vt:lpstr>Arial</vt:lpstr>
      <vt:lpstr>Office Theme</vt:lpstr>
      <vt:lpstr>Ethical Decision Making</vt:lpstr>
      <vt:lpstr>What are ethics?</vt:lpstr>
      <vt:lpstr>What are morals?</vt:lpstr>
      <vt:lpstr>Where do ethics come from?</vt:lpstr>
      <vt:lpstr>What is ethical decision-making?</vt:lpstr>
      <vt:lpstr>How are codes of ethics different than ethical decision-making?</vt:lpstr>
      <vt:lpstr>Discussion Questions</vt:lpstr>
      <vt:lpstr>What is the difference Between Ethics and Religion?</vt:lpstr>
      <vt:lpstr>ETHICAL ORIENTATIONS: Absolutist</vt:lpstr>
      <vt:lpstr>What are some examples of absolutism?</vt:lpstr>
      <vt:lpstr>Discussion Questions</vt:lpstr>
      <vt:lpstr>Situational</vt:lpstr>
      <vt:lpstr>What are some examples of situationalism?</vt:lpstr>
      <vt:lpstr>Discussion Questions</vt:lpstr>
      <vt:lpstr>Categorical Imperative</vt:lpstr>
      <vt:lpstr>What are some examples of the categorical imperative?</vt:lpstr>
      <vt:lpstr>Discussion Questions</vt:lpstr>
      <vt:lpstr>Communitarianism</vt:lpstr>
      <vt:lpstr>What are some examples of communitarianism?</vt:lpstr>
      <vt:lpstr>Discussion Questions</vt:lpstr>
      <vt:lpstr>Deontology, or Duty</vt:lpstr>
      <vt:lpstr>What are some examples of deontology?</vt:lpstr>
      <vt:lpstr>Discussion Questions</vt:lpstr>
      <vt:lpstr>Dialogue</vt:lpstr>
      <vt:lpstr>What are some examples of dialogue?</vt:lpstr>
      <vt:lpstr>Discussion Questions</vt:lpstr>
      <vt:lpstr>The “Golden Mean”</vt:lpstr>
      <vt:lpstr>What are some examples of the golden mean?</vt:lpstr>
      <vt:lpstr>Discussion Questions</vt:lpstr>
      <vt:lpstr>Reciprocal Favoritism or “The Golden Rule”</vt:lpstr>
      <vt:lpstr>Discussion Questions</vt:lpstr>
      <vt:lpstr>What are some examples of reciprocal favoritism?</vt:lpstr>
      <vt:lpstr>Utilitarianism</vt:lpstr>
      <vt:lpstr>What are some examples of utilitarianism?</vt:lpstr>
      <vt:lpstr>Discussion Questions</vt:lpstr>
      <vt:lpstr>Which of the ethical approaches do you find the most compelling?</vt:lpstr>
      <vt:lpstr>Discussion Question</vt:lpstr>
    </vt:vector>
  </TitlesOfParts>
  <Company>Biola University</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Virginia Harrison</cp:lastModifiedBy>
  <cp:revision>11</cp:revision>
  <dcterms:created xsi:type="dcterms:W3CDTF">2016-05-14T23:03:05Z</dcterms:created>
  <dcterms:modified xsi:type="dcterms:W3CDTF">2016-12-14T20:49:32Z</dcterms:modified>
</cp:coreProperties>
</file>