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69" r:id="rId4"/>
    <p:sldId id="259" r:id="rId5"/>
    <p:sldId id="260" r:id="rId6"/>
    <p:sldId id="261" r:id="rId7"/>
    <p:sldId id="270" r:id="rId8"/>
    <p:sldId id="272" r:id="rId9"/>
    <p:sldId id="274" r:id="rId10"/>
    <p:sldId id="273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06D"/>
    <a:srgbClr val="0E3F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FFD4349-340B-E741-8707-DD3C6BB3F85B}" v="4" dt="2022-01-27T16:44:22.5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3"/>
    <p:restoredTop sz="94726"/>
  </p:normalViewPr>
  <p:slideViewPr>
    <p:cSldViewPr snapToGrid="0" snapToObjects="1">
      <p:cViewPr varScale="1">
        <p:scale>
          <a:sx n="63" d="100"/>
          <a:sy n="63" d="100"/>
        </p:scale>
        <p:origin x="1176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FEDFBB-6A8E-9840-81A8-5653439F27B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6C77CD-FFBB-4D44-99D9-4429790A05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4731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6C77CD-FFBB-4D44-99D9-4429790A05DA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6258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0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08015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46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68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225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844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1088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0740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309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200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66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B1FCBB-55DB-0D44-95EB-89710275DDE1}" type="datetimeFigureOut">
              <a:rPr lang="en-US" smtClean="0"/>
              <a:t>1/28/2022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7A847-1441-3341-9345-AE865B6E7A4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15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805425"/>
            <a:ext cx="9144000" cy="124885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624" y="2667296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en-US" sz="5400" b="1" dirty="0">
                <a:solidFill>
                  <a:srgbClr val="0E3F6E"/>
                </a:solidFill>
              </a:rPr>
              <a:t>Introduction to </a:t>
            </a:r>
            <a:br>
              <a:rPr lang="en-US" sz="5400" b="1" dirty="0">
                <a:solidFill>
                  <a:srgbClr val="0E3F6E"/>
                </a:solidFill>
              </a:rPr>
            </a:br>
            <a:r>
              <a:rPr lang="en-US" sz="5400" b="1" dirty="0">
                <a:solidFill>
                  <a:srgbClr val="0E3F6E"/>
                </a:solidFill>
              </a:rPr>
              <a:t>Shareholder Activism</a:t>
            </a:r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255624" y="4177464"/>
            <a:ext cx="6400800" cy="222333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Alexander V. Laskin, Ph.D.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Lesson Two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CF7605F-FF2D-FE41-9575-164C331BBF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786692" y="1074260"/>
            <a:ext cx="5570615" cy="747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92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In-class Activity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859867"/>
          </a:xfrm>
        </p:spPr>
        <p:txBody>
          <a:bodyPr>
            <a:normAutofit/>
          </a:bodyPr>
          <a:lstStyle/>
          <a:p>
            <a:r>
              <a:rPr lang="en-US" dirty="0"/>
              <a:t>Get in pairs</a:t>
            </a:r>
          </a:p>
          <a:p>
            <a:r>
              <a:rPr lang="en-US" dirty="0"/>
              <a:t>Choose any large modern corporation</a:t>
            </a:r>
          </a:p>
          <a:p>
            <a:r>
              <a:rPr lang="en-US" dirty="0"/>
              <a:t>Propose an issue that can be a focus of shareholder activism</a:t>
            </a:r>
          </a:p>
          <a:p>
            <a:r>
              <a:rPr lang="en-US" dirty="0"/>
              <a:t>Develop a shareholder activism proposal</a:t>
            </a:r>
          </a:p>
          <a:p>
            <a:pPr lvl="1"/>
            <a:r>
              <a:rPr lang="en-US" dirty="0"/>
              <a:t>Provide rationale for other shareholders to approve it</a:t>
            </a:r>
          </a:p>
          <a:p>
            <a:pPr lvl="1"/>
            <a:r>
              <a:rPr lang="en-US" dirty="0"/>
              <a:t>Provide clear steps you want the company to take</a:t>
            </a:r>
          </a:p>
          <a:p>
            <a:pPr lvl="1"/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4904ED-ADBF-C248-9501-DC3CDB76A2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502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Home Work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418963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Write a corporate response to the shareholder activism proposal you drafted in class</a:t>
            </a:r>
          </a:p>
          <a:p>
            <a:r>
              <a:rPr lang="en-US" dirty="0">
                <a:solidFill>
                  <a:schemeClr val="bg1"/>
                </a:solidFill>
              </a:rPr>
              <a:t>Format the response as a memo from you, VP of Investor Relations, to the CEO of the company</a:t>
            </a:r>
          </a:p>
          <a:p>
            <a:r>
              <a:rPr lang="en-US" dirty="0">
                <a:solidFill>
                  <a:schemeClr val="bg1"/>
                </a:solidFill>
              </a:rPr>
              <a:t>Draft a public response to the shareholders and provide a rationale for such a response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708376D-26D7-9445-884B-2590CF0C12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8392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ubtitle 4"/>
          <p:cNvSpPr txBox="1">
            <a:spLocks/>
          </p:cNvSpPr>
          <p:nvPr/>
        </p:nvSpPr>
        <p:spPr>
          <a:xfrm>
            <a:off x="7135796" y="281994"/>
            <a:ext cx="1858911" cy="7294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1200" dirty="0">
                <a:solidFill>
                  <a:schemeClr val="bg1"/>
                </a:solidFill>
              </a:rPr>
              <a:t>Lesson One | Introduction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Extra Readings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308428" cy="4298404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Hamdani, A., &amp; Hannes, S. (2021). </a:t>
            </a:r>
            <a:r>
              <a:rPr lang="en-US" i="1" dirty="0"/>
              <a:t>Institutional investors, activist funds and ownership structure</a:t>
            </a:r>
            <a:r>
              <a:rPr lang="en-US" dirty="0"/>
              <a:t>. In Comparative Corporate Governance. Edward Elgar Publishing.</a:t>
            </a:r>
          </a:p>
          <a:p>
            <a:r>
              <a:rPr lang="en-US" dirty="0"/>
              <a:t>Laskin, A.V. (2022). </a:t>
            </a:r>
            <a:r>
              <a:rPr lang="en-US" i="1" dirty="0"/>
              <a:t>Investor relations and financial communication</a:t>
            </a:r>
            <a:r>
              <a:rPr lang="en-US" dirty="0"/>
              <a:t>. Wiley.</a:t>
            </a:r>
          </a:p>
          <a:p>
            <a:r>
              <a:rPr lang="en-US" dirty="0"/>
              <a:t>Lee, C. (2021). Mitigating information imperfections in proxy contests: The effect of dissidents' proxy solicitation. </a:t>
            </a:r>
            <a:r>
              <a:rPr lang="en-US" i="1" dirty="0"/>
              <a:t>Journal of Corporate Finance</a:t>
            </a:r>
            <a:r>
              <a:rPr lang="en-US" dirty="0"/>
              <a:t>, 102011.</a:t>
            </a:r>
          </a:p>
          <a:p>
            <a:r>
              <a:rPr lang="en-US" dirty="0"/>
              <a:t>White, S., &amp; Trejo-</a:t>
            </a:r>
            <a:r>
              <a:rPr lang="en-US" dirty="0" err="1"/>
              <a:t>Pech</a:t>
            </a:r>
            <a:r>
              <a:rPr lang="en-US" dirty="0"/>
              <a:t>, C. J. (2022). </a:t>
            </a:r>
            <a:r>
              <a:rPr lang="en-US" i="1" dirty="0"/>
              <a:t>Farmer Brothers Company Proxy Contest: A Corporate Governance Case Study</a:t>
            </a:r>
            <a:r>
              <a:rPr lang="en-US" dirty="0"/>
              <a:t>. International Journal on Food System Dynamics, 13(1), 85-99.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E529359-8833-0849-80DC-65F46B72313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84477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Lesson Overview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r>
              <a:rPr lang="en-US" dirty="0"/>
              <a:t>Defining types of corporations</a:t>
            </a:r>
          </a:p>
          <a:p>
            <a:r>
              <a:rPr lang="en-US" dirty="0"/>
              <a:t>Defining types of ownership</a:t>
            </a:r>
          </a:p>
          <a:p>
            <a:r>
              <a:rPr lang="en-US" dirty="0"/>
              <a:t>Understanding corporate structure</a:t>
            </a:r>
          </a:p>
          <a:p>
            <a:pPr lvl="1"/>
            <a:r>
              <a:rPr lang="en-US" dirty="0"/>
              <a:t>Board of Directors</a:t>
            </a:r>
          </a:p>
          <a:p>
            <a:pPr lvl="1"/>
            <a:r>
              <a:rPr lang="en-US" dirty="0"/>
              <a:t>C-suite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1D1371B-BFE8-E642-894D-1DC936BB4F4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43642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71470-8FC2-154D-B138-3CA2D0812B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4084819D-26B0-C046-ACE2-50CE54EE27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278" y="131885"/>
            <a:ext cx="8863656" cy="6451477"/>
          </a:xfrm>
        </p:spPr>
      </p:pic>
    </p:spTree>
    <p:extLst>
      <p:ext uri="{BB962C8B-B14F-4D97-AF65-F5344CB8AC3E}">
        <p14:creationId xmlns:p14="http://schemas.microsoft.com/office/powerpoint/2010/main" val="23534985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Corporations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Private</a:t>
            </a:r>
          </a:p>
          <a:p>
            <a:endParaRPr lang="en-US" dirty="0"/>
          </a:p>
          <a:p>
            <a:r>
              <a:rPr lang="en-US" dirty="0"/>
              <a:t>Public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4291B6F-C407-6B4F-A200-19E160D8D63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4721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Ownership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/>
          </a:bodyPr>
          <a:lstStyle/>
          <a:p>
            <a:r>
              <a:rPr lang="en-US" dirty="0"/>
              <a:t>Equity securities</a:t>
            </a:r>
          </a:p>
          <a:p>
            <a:pPr lvl="1"/>
            <a:r>
              <a:rPr lang="en-US" dirty="0"/>
              <a:t>Ordinary</a:t>
            </a:r>
          </a:p>
          <a:p>
            <a:pPr lvl="1"/>
            <a:r>
              <a:rPr lang="en-US" dirty="0"/>
              <a:t>Preferred</a:t>
            </a:r>
          </a:p>
          <a:p>
            <a:pPr lvl="1"/>
            <a:r>
              <a:rPr lang="en-US" dirty="0"/>
              <a:t>Convertible</a:t>
            </a:r>
          </a:p>
          <a:p>
            <a:pPr lvl="1"/>
            <a:endParaRPr lang="en-US" dirty="0"/>
          </a:p>
          <a:p>
            <a:r>
              <a:rPr lang="en-US" dirty="0"/>
              <a:t>Debt securities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4904ED-ADBF-C248-9501-DC3CDB76A2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4901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Discussion Question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What are the benefits for corporations to issue different types of securities?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FC18DB-C573-9A48-9118-E7F7AADAC5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3681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281994"/>
            <a:ext cx="9144000" cy="523431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dirty="0"/>
              <a:t>Corporate Structure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2277602"/>
            <a:ext cx="8229600" cy="368850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Board of Directors</a:t>
            </a:r>
          </a:p>
          <a:p>
            <a:pPr lvl="1"/>
            <a:r>
              <a:rPr lang="en-US" dirty="0"/>
              <a:t>Independent directors</a:t>
            </a:r>
          </a:p>
          <a:p>
            <a:pPr lvl="1"/>
            <a:r>
              <a:rPr lang="en-US" dirty="0"/>
              <a:t>Election process</a:t>
            </a:r>
          </a:p>
          <a:p>
            <a:endParaRPr lang="en-US" dirty="0"/>
          </a:p>
          <a:p>
            <a:r>
              <a:rPr lang="en-US" dirty="0"/>
              <a:t>C-suite</a:t>
            </a:r>
          </a:p>
          <a:p>
            <a:endParaRPr lang="en-US" dirty="0"/>
          </a:p>
          <a:p>
            <a:r>
              <a:rPr lang="en-US" dirty="0"/>
              <a:t>NEOs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4904ED-ADBF-C248-9501-DC3CDB76A21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534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Discussion Question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Why was the new category of NEO created?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FC18DB-C573-9A48-9118-E7F7AADAC5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243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" y="0"/>
            <a:ext cx="9144000" cy="6858000"/>
          </a:xfrm>
          <a:prstGeom prst="rect">
            <a:avLst/>
          </a:prstGeom>
          <a:solidFill>
            <a:srgbClr val="0F406D"/>
          </a:solidFill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/>
          <a:lstStyle/>
          <a:p>
            <a:r>
              <a:rPr lang="en-US" b="1" dirty="0">
                <a:solidFill>
                  <a:srgbClr val="FFFFFF"/>
                </a:solidFill>
              </a:rPr>
              <a:t>Discussion Question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176823"/>
            <a:ext cx="8229600" cy="394934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Amazon Proposal #9</a:t>
            </a:r>
          </a:p>
          <a:p>
            <a:pPr marL="0" indent="0" algn="ctr">
              <a:buNone/>
            </a:pPr>
            <a:endParaRPr lang="en-US" sz="4000" dirty="0">
              <a:solidFill>
                <a:srgbClr val="FFFFFF"/>
              </a:solidFill>
            </a:endParaRPr>
          </a:p>
          <a:p>
            <a:pPr marL="0" indent="0" algn="ctr">
              <a:buNone/>
            </a:pPr>
            <a:r>
              <a:rPr lang="en-US" sz="4000" dirty="0">
                <a:solidFill>
                  <a:srgbClr val="FFFFFF"/>
                </a:solidFill>
              </a:rPr>
              <a:t>Tesla Proposal #9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0FC18DB-C573-9A48-9118-E7F7AADAC5E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49293" y="390760"/>
            <a:ext cx="2487764" cy="333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9837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304</Words>
  <Application>Microsoft Office PowerPoint</Application>
  <PresentationFormat>On-screen Show (4:3)</PresentationFormat>
  <Paragraphs>58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Introduction to  Shareholder Activism</vt:lpstr>
      <vt:lpstr>Lesson Overview</vt:lpstr>
      <vt:lpstr>PowerPoint Presentation</vt:lpstr>
      <vt:lpstr>Corporations</vt:lpstr>
      <vt:lpstr>Ownership</vt:lpstr>
      <vt:lpstr>Discussion Question</vt:lpstr>
      <vt:lpstr>Corporate Structure</vt:lpstr>
      <vt:lpstr>Discussion Question</vt:lpstr>
      <vt:lpstr>Discussion Question</vt:lpstr>
      <vt:lpstr>In-class Activity</vt:lpstr>
      <vt:lpstr>Home Work</vt:lpstr>
      <vt:lpstr>Extra Readings</vt:lpstr>
    </vt:vector>
  </TitlesOfParts>
  <Company>Biola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 Public Relations Ethics</dc:title>
  <dc:creator>Carolyn Kim</dc:creator>
  <cp:lastModifiedBy>Madden, Stephanie</cp:lastModifiedBy>
  <cp:revision>9</cp:revision>
  <dcterms:created xsi:type="dcterms:W3CDTF">2016-05-14T23:03:05Z</dcterms:created>
  <dcterms:modified xsi:type="dcterms:W3CDTF">2022-01-28T19:01:56Z</dcterms:modified>
</cp:coreProperties>
</file>