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9" r:id="rId4"/>
    <p:sldId id="259" r:id="rId5"/>
    <p:sldId id="271" r:id="rId6"/>
    <p:sldId id="260" r:id="rId7"/>
    <p:sldId id="261" r:id="rId8"/>
    <p:sldId id="270" r:id="rId9"/>
    <p:sldId id="272" r:id="rId10"/>
    <p:sldId id="27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06D"/>
    <a:srgbClr val="0E3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B6720-93DD-1A45-8CC6-A4A20A590C05}" v="7" dt="2021-08-29T15:31:52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94726"/>
  </p:normalViewPr>
  <p:slideViewPr>
    <p:cSldViewPr snapToGrid="0" snapToObjects="1">
      <p:cViewPr varScale="1">
        <p:scale>
          <a:sx n="63" d="100"/>
          <a:sy n="63" d="100"/>
        </p:scale>
        <p:origin x="1287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DFBB-6A8E-9840-81A8-5653439F27B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C77CD-FFBB-4D44-99D9-4429790A0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77CD-FFBB-4D44-99D9-4429790A05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0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0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8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5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4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3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0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FCBB-55DB-0D44-95EB-89710275DDE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805425"/>
            <a:ext cx="9144000" cy="124885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24" y="26672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0E3F6E"/>
                </a:solidFill>
              </a:rPr>
              <a:t>Introduction to </a:t>
            </a:r>
            <a:br>
              <a:rPr lang="en-US" sz="5400" b="1" dirty="0">
                <a:solidFill>
                  <a:srgbClr val="0E3F6E"/>
                </a:solidFill>
              </a:rPr>
            </a:br>
            <a:r>
              <a:rPr lang="en-US" sz="5400" b="1" dirty="0">
                <a:solidFill>
                  <a:srgbClr val="0E3F6E"/>
                </a:solidFill>
              </a:rPr>
              <a:t>Shareholder Activism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255624" y="4177464"/>
            <a:ext cx="6400800" cy="2223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Alexander V. Laskin, Ph.D.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Lesson 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7605F-FF2D-FE41-9575-164C331B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86692" y="1074260"/>
            <a:ext cx="5570615" cy="7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9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Lesson One | Introduction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/>
              <a:t>In-class 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598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about our University?</a:t>
            </a:r>
          </a:p>
          <a:p>
            <a:r>
              <a:rPr lang="en-US" dirty="0"/>
              <a:t>Get in groups of no more than 5 students</a:t>
            </a:r>
          </a:p>
          <a:p>
            <a:r>
              <a:rPr lang="en-US" dirty="0"/>
              <a:t>Identify key endowment facts:</a:t>
            </a:r>
          </a:p>
          <a:p>
            <a:pPr lvl="1"/>
            <a:r>
              <a:rPr lang="en-US" dirty="0"/>
              <a:t>Amount managed?</a:t>
            </a:r>
          </a:p>
          <a:p>
            <a:pPr lvl="1"/>
            <a:r>
              <a:rPr lang="en-US" dirty="0"/>
              <a:t>Who manages it?</a:t>
            </a:r>
          </a:p>
          <a:p>
            <a:pPr lvl="1"/>
            <a:r>
              <a:rPr lang="en-US" dirty="0"/>
              <a:t>Financial strategy?</a:t>
            </a:r>
          </a:p>
          <a:p>
            <a:pPr lvl="1"/>
            <a:r>
              <a:rPr lang="en-US" dirty="0"/>
              <a:t>Any ESG strategy, statements, positions?</a:t>
            </a:r>
          </a:p>
          <a:p>
            <a:pPr lvl="1"/>
            <a:r>
              <a:rPr lang="en-US" dirty="0"/>
              <a:t>Reporting process?</a:t>
            </a:r>
          </a:p>
          <a:p>
            <a:r>
              <a:rPr lang="en-US" dirty="0"/>
              <a:t>Compare the endowment strategy with the University’s statements focusing specifically on the ESG issues</a:t>
            </a:r>
          </a:p>
          <a:p>
            <a:r>
              <a:rPr lang="en-US" dirty="0"/>
              <a:t>Develop a proposal for the University to better align the endowment’s investments with the University’s priorities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904ED-ADBF-C248-9501-DC3CDB76A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293" y="390760"/>
            <a:ext cx="2487764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0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Lesson One | Introduction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Home 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41896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Interview 5 students outside the class</a:t>
            </a:r>
          </a:p>
          <a:p>
            <a:r>
              <a:rPr lang="en-US" dirty="0">
                <a:solidFill>
                  <a:schemeClr val="bg1"/>
                </a:solidFill>
              </a:rPr>
              <a:t>What do they know about the university’s investments?</a:t>
            </a:r>
          </a:p>
          <a:p>
            <a:r>
              <a:rPr lang="en-US" dirty="0">
                <a:solidFill>
                  <a:schemeClr val="bg1"/>
                </a:solidFill>
              </a:rPr>
              <a:t>How much do they care about the university’s investments?</a:t>
            </a:r>
          </a:p>
          <a:p>
            <a:r>
              <a:rPr lang="en-US" dirty="0">
                <a:solidFill>
                  <a:schemeClr val="bg1"/>
                </a:solidFill>
              </a:rPr>
              <a:t>Where do they want university to invest in  and where not to invest in, if it were up to them?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08376D-26D7-9445-884B-2590CF0C12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293" y="390760"/>
            <a:ext cx="2487764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Lesson One | Introduction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/>
              <a:t>Extra Readings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308428" cy="42984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Fairfax, L.M. (2011). </a:t>
            </a:r>
            <a:r>
              <a:rPr lang="en-US" i="1" dirty="0"/>
              <a:t>Shareholder Democracy: A Primer on Shareholder Activism and Participation.</a:t>
            </a:r>
            <a:r>
              <a:rPr lang="en-US" dirty="0"/>
              <a:t> Carolina Academic Press.</a:t>
            </a:r>
          </a:p>
          <a:p>
            <a:r>
              <a:rPr lang="en-US" dirty="0"/>
              <a:t>Gramm, J. (2016). </a:t>
            </a:r>
            <a:r>
              <a:rPr lang="en-US" i="1" dirty="0"/>
              <a:t>Dear Chairman: Boardroom Battles and the Rise of Shareholder Activism.</a:t>
            </a:r>
            <a:r>
              <a:rPr lang="en-US" dirty="0"/>
              <a:t> Harper.</a:t>
            </a:r>
          </a:p>
          <a:p>
            <a:r>
              <a:rPr lang="en-US" dirty="0"/>
              <a:t>Walker, O. (2016). </a:t>
            </a:r>
            <a:r>
              <a:rPr lang="en-US" i="1" dirty="0"/>
              <a:t>Barbarians in the Boardroom: Activist Investors and the battle for control of the world's most powerful companies.</a:t>
            </a:r>
            <a:r>
              <a:rPr lang="en-US" dirty="0"/>
              <a:t> Pearson.</a:t>
            </a:r>
          </a:p>
          <a:p>
            <a:r>
              <a:rPr lang="en-US" dirty="0" err="1"/>
              <a:t>Solak</a:t>
            </a:r>
            <a:r>
              <a:rPr lang="en-US" dirty="0"/>
              <a:t>, E. (2020). </a:t>
            </a:r>
            <a:r>
              <a:rPr lang="en-US" i="1" dirty="0"/>
              <a:t>Shareholder Activism and the Law: The Future of US Corporate Governance.</a:t>
            </a:r>
            <a:r>
              <a:rPr lang="en-US" dirty="0"/>
              <a:t> Routledge.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29359-8833-0849-80DC-65F46B7231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9293" y="390760"/>
            <a:ext cx="2487764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4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Lesson One | Introduction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/>
              <a:t>Lesson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/>
          <a:lstStyle/>
          <a:p>
            <a:r>
              <a:rPr lang="en-US" dirty="0"/>
              <a:t>Defining Shareholder Activism</a:t>
            </a:r>
          </a:p>
          <a:p>
            <a:r>
              <a:rPr lang="en-US" dirty="0"/>
              <a:t>Understanding the concept of separation of management and ownership</a:t>
            </a:r>
          </a:p>
          <a:p>
            <a:r>
              <a:rPr lang="en-US" dirty="0"/>
              <a:t>Learning about different types of shareholders and their activism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1371B-BFE8-E642-894D-1DC936BB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293" y="390760"/>
            <a:ext cx="2487764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1470-8FC2-154D-B138-3CA2D081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3C3C-D0CC-C442-8164-B9C858169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CB9AD-4AC0-9A4E-A2A5-6190F433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Lesson One | Introduction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/>
              <a:t>Modern Corporation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/>
          <a:lstStyle/>
          <a:p>
            <a:r>
              <a:rPr lang="en-US" dirty="0"/>
              <a:t>From single </a:t>
            </a:r>
            <a:r>
              <a:rPr lang="en-US" i="1" dirty="0"/>
              <a:t>craftsmen</a:t>
            </a:r>
            <a:r>
              <a:rPr lang="en-US" dirty="0"/>
              <a:t> to </a:t>
            </a:r>
            <a:r>
              <a:rPr lang="en-US" i="1" dirty="0"/>
              <a:t>family</a:t>
            </a:r>
            <a:r>
              <a:rPr lang="en-US" dirty="0"/>
              <a:t> businesses to </a:t>
            </a:r>
            <a:r>
              <a:rPr lang="en-US" i="1" dirty="0" err="1"/>
              <a:t>commenda</a:t>
            </a:r>
            <a:r>
              <a:rPr lang="en-US" dirty="0"/>
              <a:t> to </a:t>
            </a:r>
            <a:r>
              <a:rPr lang="en-US" i="1" dirty="0"/>
              <a:t>corporations</a:t>
            </a:r>
          </a:p>
          <a:p>
            <a:pPr lvl="1"/>
            <a:r>
              <a:rPr lang="en-US" dirty="0"/>
              <a:t>Pooling resources</a:t>
            </a:r>
          </a:p>
          <a:p>
            <a:pPr lvl="1"/>
            <a:r>
              <a:rPr lang="en-US" dirty="0"/>
              <a:t>Ownerships vs management</a:t>
            </a:r>
          </a:p>
          <a:p>
            <a:pPr lvl="1"/>
            <a:r>
              <a:rPr lang="en-US" dirty="0"/>
              <a:t>Limited liability</a:t>
            </a:r>
          </a:p>
          <a:p>
            <a:pPr lvl="1"/>
            <a:r>
              <a:rPr lang="en-US" dirty="0"/>
              <a:t>Risks and Rewards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91B6F-C407-6B4F-A200-19E160D8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293" y="390760"/>
            <a:ext cx="2487764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0BA2-7968-4A4B-B571-956E2DBF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C20E-AAF8-A342-A51B-86548496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Agency Theory</a:t>
            </a:r>
          </a:p>
          <a:p>
            <a:pPr lvl="1"/>
            <a:r>
              <a:rPr lang="en-US" dirty="0"/>
              <a:t>Principal</a:t>
            </a:r>
          </a:p>
          <a:p>
            <a:pPr lvl="1"/>
            <a:r>
              <a:rPr lang="en-US" dirty="0"/>
              <a:t>Agent</a:t>
            </a:r>
          </a:p>
          <a:p>
            <a:r>
              <a:rPr lang="en-US" dirty="0"/>
              <a:t>Fiduciary Duty vs Self-Interest</a:t>
            </a:r>
          </a:p>
          <a:p>
            <a:r>
              <a:rPr lang="en-US" dirty="0"/>
              <a:t>Corporate Governance</a:t>
            </a:r>
          </a:p>
          <a:p>
            <a:pPr lvl="1"/>
            <a:r>
              <a:rPr lang="en-US" dirty="0"/>
              <a:t>Disclosure</a:t>
            </a:r>
          </a:p>
          <a:p>
            <a:pPr lvl="1"/>
            <a:r>
              <a:rPr lang="en-US" dirty="0"/>
              <a:t>AGM</a:t>
            </a:r>
          </a:p>
          <a:p>
            <a:pPr lvl="1"/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90203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Lesson One | Introduction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/>
              <a:t>Shareholders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>
            <a:normAutofit/>
          </a:bodyPr>
          <a:lstStyle/>
          <a:p>
            <a:r>
              <a:rPr lang="en-US" dirty="0"/>
              <a:t>Retail shareholders</a:t>
            </a:r>
          </a:p>
          <a:p>
            <a:r>
              <a:rPr lang="en-US" dirty="0"/>
              <a:t>Strategic investors</a:t>
            </a:r>
          </a:p>
          <a:p>
            <a:r>
              <a:rPr lang="en-US" dirty="0"/>
              <a:t>Portfolio investors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904ED-ADBF-C248-9501-DC3CDB76A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293" y="390760"/>
            <a:ext cx="2487764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Lesson One | Introduction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Discussion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6823"/>
            <a:ext cx="8229600" cy="3949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</a:rPr>
              <a:t>What do you think shareholders want?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C18DB-C573-9A48-9118-E7F7AADAC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293" y="390760"/>
            <a:ext cx="2487764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6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Lesson One | Introduction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/>
              <a:t>Funds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>
            <a:normAutofit/>
          </a:bodyPr>
          <a:lstStyle/>
          <a:p>
            <a:r>
              <a:rPr lang="en-US" dirty="0"/>
              <a:t>Mutual funds</a:t>
            </a:r>
          </a:p>
          <a:p>
            <a:r>
              <a:rPr lang="en-US" dirty="0"/>
              <a:t>Pension funds</a:t>
            </a:r>
          </a:p>
          <a:p>
            <a:r>
              <a:rPr lang="en-US" dirty="0"/>
              <a:t>Endowment funds</a:t>
            </a:r>
          </a:p>
          <a:p>
            <a:r>
              <a:rPr lang="en-US" dirty="0"/>
              <a:t>Hedge funds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904ED-ADBF-C248-9501-DC3CDB76A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293" y="390760"/>
            <a:ext cx="2487764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3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Lesson One | Introduction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Discussion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6823"/>
            <a:ext cx="8229600" cy="3949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</a:rPr>
              <a:t>Do you expect different priorities from different funds?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C18DB-C573-9A48-9118-E7F7AADAC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293" y="390760"/>
            <a:ext cx="2487764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367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Introduction to  Shareholder Activism</vt:lpstr>
      <vt:lpstr>Lesson Overview</vt:lpstr>
      <vt:lpstr>PowerPoint Presentation</vt:lpstr>
      <vt:lpstr>Modern Corporation</vt:lpstr>
      <vt:lpstr>Management</vt:lpstr>
      <vt:lpstr>Shareholders</vt:lpstr>
      <vt:lpstr>Discussion Question</vt:lpstr>
      <vt:lpstr>Funds</vt:lpstr>
      <vt:lpstr>Discussion Question</vt:lpstr>
      <vt:lpstr>In-class Activity</vt:lpstr>
      <vt:lpstr>Home Work</vt:lpstr>
      <vt:lpstr>Extra Readings</vt:lpstr>
    </vt:vector>
  </TitlesOfParts>
  <Company>Biola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Public Relations Ethics</dc:title>
  <dc:creator>Carolyn Kim</dc:creator>
  <cp:lastModifiedBy>Madden, Stephanie</cp:lastModifiedBy>
  <cp:revision>9</cp:revision>
  <dcterms:created xsi:type="dcterms:W3CDTF">2016-05-14T23:03:05Z</dcterms:created>
  <dcterms:modified xsi:type="dcterms:W3CDTF">2021-09-15T18:02:08Z</dcterms:modified>
</cp:coreProperties>
</file>