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25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2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2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6/15/16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0E3F6E"/>
                </a:solidFill>
              </a:rPr>
              <a:t>Introduction to </a:t>
            </a:r>
            <a:br>
              <a:rPr lang="en-US" sz="5400" b="1" dirty="0" smtClean="0">
                <a:solidFill>
                  <a:srgbClr val="0E3F6E"/>
                </a:solidFill>
              </a:rPr>
            </a:br>
            <a:r>
              <a:rPr lang="en-US" sz="5400" b="1" dirty="0" smtClean="0">
                <a:solidFill>
                  <a:srgbClr val="0E3F6E"/>
                </a:solidFill>
              </a:rPr>
              <a:t>Public Relations Ethics</a:t>
            </a:r>
            <a:endParaRPr lang="en-US" sz="5400" b="1" dirty="0">
              <a:solidFill>
                <a:srgbClr val="0E3F6E"/>
              </a:solidFill>
            </a:endParaRPr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805425"/>
            <a:ext cx="2564308" cy="124885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One | Lesson Two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Discussion Question Three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“What </a:t>
            </a:r>
            <a:r>
              <a:rPr lang="en-US" sz="4000" dirty="0">
                <a:solidFill>
                  <a:srgbClr val="FFFFFF"/>
                </a:solidFill>
              </a:rPr>
              <a:t>things should public relations professionals do in order to be prepared to have a strong ethical voice in organizations</a:t>
            </a:r>
            <a:r>
              <a:rPr lang="en-US" sz="4000" dirty="0" smtClean="0">
                <a:solidFill>
                  <a:srgbClr val="FFFFFF"/>
                </a:solidFill>
              </a:rPr>
              <a:t>?” </a:t>
            </a:r>
            <a:endParaRPr lang="en-US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839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Bowen, S.A. (2004). A State of Neglect: Public Relations as ‘Corporate Conscience’ or Ethical Counsel. </a:t>
            </a:r>
            <a:r>
              <a:rPr lang="en-US" i="1" dirty="0"/>
              <a:t>Journal of Public Relations Research. </a:t>
            </a:r>
            <a:r>
              <a:rPr lang="en-US" dirty="0"/>
              <a:t>20, pp. 271-296.</a:t>
            </a:r>
          </a:p>
          <a:p>
            <a:r>
              <a:rPr lang="en-US" dirty="0"/>
              <a:t> </a:t>
            </a:r>
            <a:r>
              <a:rPr lang="en-US" dirty="0" smtClean="0"/>
              <a:t>Curtin</a:t>
            </a:r>
            <a:r>
              <a:rPr lang="en-US" dirty="0"/>
              <a:t>, P. A., </a:t>
            </a:r>
            <a:r>
              <a:rPr lang="en-US" dirty="0" err="1"/>
              <a:t>Gallicano</a:t>
            </a:r>
            <a:r>
              <a:rPr lang="en-US" dirty="0"/>
              <a:t>, T. and Matthew, K. (2011). </a:t>
            </a:r>
            <a:r>
              <a:rPr lang="en-US" dirty="0" err="1"/>
              <a:t>Millennials</a:t>
            </a:r>
            <a:r>
              <a:rPr lang="en-US" dirty="0"/>
              <a:t>’ Approaches to ethical decision making: A survey of young public relations agency employees. </a:t>
            </a:r>
            <a:r>
              <a:rPr lang="en-US" i="1" dirty="0"/>
              <a:t>Public Relations Journal, </a:t>
            </a:r>
            <a:r>
              <a:rPr lang="en-US" dirty="0"/>
              <a:t>5(2), 1-22.</a:t>
            </a:r>
          </a:p>
          <a:p>
            <a:r>
              <a:rPr lang="en-US"/>
              <a:t> </a:t>
            </a:r>
            <a:r>
              <a:rPr lang="en-US" smtClean="0"/>
              <a:t>Neill</a:t>
            </a:r>
            <a:r>
              <a:rPr lang="en-US" dirty="0"/>
              <a:t>, M. S. and </a:t>
            </a:r>
            <a:r>
              <a:rPr lang="en-US" dirty="0" err="1"/>
              <a:t>Drumwright</a:t>
            </a:r>
            <a:r>
              <a:rPr lang="en-US" dirty="0"/>
              <a:t>, M. E. (2012). “PR Professionals as Organizational Conscience.” </a:t>
            </a:r>
            <a:r>
              <a:rPr lang="en-US" i="1" dirty="0"/>
              <a:t>Journal of Mass Media Ethics, </a:t>
            </a:r>
            <a:r>
              <a:rPr lang="en-US" dirty="0"/>
              <a:t>27 (4), pp. 220-234.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4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Lesson Overview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 smtClean="0"/>
              <a:t>The Role of Trust in Ethics</a:t>
            </a:r>
          </a:p>
          <a:p>
            <a:r>
              <a:rPr lang="en-US" dirty="0" smtClean="0"/>
              <a:t>Ethical Decision-Making Models</a:t>
            </a:r>
          </a:p>
          <a:p>
            <a:r>
              <a:rPr lang="en-US" dirty="0" smtClean="0"/>
              <a:t>The State of Ethics in Public Relations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Understanding Trust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Trust is the </a:t>
            </a:r>
            <a:r>
              <a:rPr lang="en-US" dirty="0" smtClean="0"/>
              <a:t>cornerstone </a:t>
            </a:r>
            <a:r>
              <a:rPr lang="en-US" dirty="0" smtClean="0"/>
              <a:t>for long-term relationships between organizations and the public.</a:t>
            </a:r>
          </a:p>
          <a:p>
            <a:r>
              <a:rPr lang="en-US" dirty="0" smtClean="0"/>
              <a:t>Public relations professionals must maintain trust from both the public and </a:t>
            </a:r>
            <a:r>
              <a:rPr lang="en-US" dirty="0" smtClean="0"/>
              <a:t>key </a:t>
            </a:r>
            <a:r>
              <a:rPr lang="en-US" dirty="0" smtClean="0"/>
              <a:t>stakeholders in order to fulfill their role.</a:t>
            </a:r>
          </a:p>
        </p:txBody>
      </p:sp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Ethical Obligations and Models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The Attorney-Adversary Model</a:t>
            </a:r>
          </a:p>
          <a:p>
            <a:r>
              <a:rPr lang="en-US" dirty="0" smtClean="0"/>
              <a:t>The Asymmetrical Model</a:t>
            </a:r>
          </a:p>
          <a:p>
            <a:r>
              <a:rPr lang="en-US" dirty="0" smtClean="0"/>
              <a:t>The Symmetrical Model</a:t>
            </a:r>
          </a:p>
          <a:p>
            <a:r>
              <a:rPr lang="en-US" dirty="0" smtClean="0"/>
              <a:t>The Professional Responsibility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01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Question One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“What </a:t>
            </a:r>
            <a:r>
              <a:rPr lang="en-US" sz="4000" dirty="0">
                <a:solidFill>
                  <a:schemeClr val="bg1"/>
                </a:solidFill>
              </a:rPr>
              <a:t>is the impact to the role of a public relations </a:t>
            </a:r>
            <a:r>
              <a:rPr lang="en-US" sz="4000" dirty="0" smtClean="0">
                <a:solidFill>
                  <a:schemeClr val="bg1"/>
                </a:solidFill>
              </a:rPr>
              <a:t>professional </a:t>
            </a:r>
            <a:r>
              <a:rPr lang="en-US" sz="4000" dirty="0">
                <a:solidFill>
                  <a:schemeClr val="bg1"/>
                </a:solidFill>
              </a:rPr>
              <a:t>when trust is lost either with a client or the public</a:t>
            </a:r>
            <a:r>
              <a:rPr lang="en-US" sz="4000" dirty="0" smtClean="0">
                <a:solidFill>
                  <a:schemeClr val="bg1"/>
                </a:solidFill>
              </a:rPr>
              <a:t>?”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/>
              <a:t>Ethical Decision-Making Models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Models allow professionals to apply ethical reasoning in a variety of situations and contexts.</a:t>
            </a:r>
          </a:p>
          <a:p>
            <a:r>
              <a:rPr lang="en-US" dirty="0" smtClean="0"/>
              <a:t>Certain models apply to specific situations like persuasive communication, issues management or organizational decisions.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042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Three Ethical Decision-Making </a:t>
            </a:r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Bowens Model for Strategic Decision Making</a:t>
            </a:r>
          </a:p>
          <a:p>
            <a:r>
              <a:rPr lang="en-US" dirty="0" smtClean="0"/>
              <a:t>TARES Ethical Persuasion</a:t>
            </a:r>
          </a:p>
          <a:p>
            <a:r>
              <a:rPr lang="en-US" dirty="0" smtClean="0"/>
              <a:t>Potter’s Box for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4123772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Discussion Question Two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“What </a:t>
            </a:r>
            <a:r>
              <a:rPr lang="en-US" sz="4000" dirty="0">
                <a:solidFill>
                  <a:srgbClr val="FFFFFF"/>
                </a:solidFill>
              </a:rPr>
              <a:t>is the value of having different decision-making models available for public relations professionals</a:t>
            </a:r>
            <a:r>
              <a:rPr lang="en-US" sz="4000" dirty="0" smtClean="0">
                <a:solidFill>
                  <a:srgbClr val="FFFFFF"/>
                </a:solidFill>
              </a:rPr>
              <a:t>?” </a:t>
            </a:r>
            <a:endParaRPr lang="en-US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6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Introduction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State of Ethics in Public Relations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 smtClean="0"/>
              <a:t>Voice of Conscience Function in Senior Practitioners.</a:t>
            </a:r>
          </a:p>
          <a:p>
            <a:r>
              <a:rPr lang="en-US" dirty="0" smtClean="0"/>
              <a:t>Organizational Practices and Ethical Counsel.</a:t>
            </a:r>
          </a:p>
          <a:p>
            <a:r>
              <a:rPr lang="en-US" dirty="0" smtClean="0"/>
              <a:t>Education in Ethical Decision </a:t>
            </a:r>
            <a:r>
              <a:rPr lang="en-US" dirty="0" smtClean="0"/>
              <a:t>Making.</a:t>
            </a:r>
            <a:endParaRPr lang="en-US" dirty="0" smtClean="0"/>
          </a:p>
          <a:p>
            <a:r>
              <a:rPr lang="en-US" dirty="0" err="1" smtClean="0"/>
              <a:t>Millennials</a:t>
            </a:r>
            <a:r>
              <a:rPr lang="en-US" dirty="0" smtClean="0"/>
              <a:t> </a:t>
            </a:r>
            <a:r>
              <a:rPr lang="en-US" dirty="0" smtClean="0"/>
              <a:t>and Ethical </a:t>
            </a:r>
            <a:r>
              <a:rPr lang="en-US" dirty="0" smtClean="0"/>
              <a:t>Perspectives.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0168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330</Words>
  <Application>Microsoft Macintosh PowerPoint</Application>
  <PresentationFormat>On-screen Show (4:3)</PresentationFormat>
  <Paragraphs>50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Introduction to  Public Relations Ethics</vt:lpstr>
      <vt:lpstr>Lesson Overview</vt:lpstr>
      <vt:lpstr>Understanding Trust</vt:lpstr>
      <vt:lpstr>Ethical Obligations and Models</vt:lpstr>
      <vt:lpstr>Discussion Question One</vt:lpstr>
      <vt:lpstr>Ethical Decision-Making Models</vt:lpstr>
      <vt:lpstr>Three Ethical Decision-Making Models</vt:lpstr>
      <vt:lpstr>Discussion Question Two</vt:lpstr>
      <vt:lpstr>The State of Ethics in Public Relations</vt:lpstr>
      <vt:lpstr>Discussion Question Three</vt:lpstr>
      <vt:lpstr>References</vt:lpstr>
    </vt:vector>
  </TitlesOfParts>
  <Company>Biola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Carolyn Kim</cp:lastModifiedBy>
  <cp:revision>9</cp:revision>
  <dcterms:created xsi:type="dcterms:W3CDTF">2016-05-14T23:03:05Z</dcterms:created>
  <dcterms:modified xsi:type="dcterms:W3CDTF">2016-06-15T23:32:07Z</dcterms:modified>
</cp:coreProperties>
</file>