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4" r:id="rId1"/>
  </p:sldMasterIdLst>
  <p:notesMasterIdLst>
    <p:notesMasterId r:id="rId14"/>
  </p:notesMasterIdLst>
  <p:sldIdLst>
    <p:sldId id="256" r:id="rId2"/>
    <p:sldId id="257" r:id="rId3"/>
    <p:sldId id="259" r:id="rId4"/>
    <p:sldId id="260" r:id="rId5"/>
    <p:sldId id="261" r:id="rId6"/>
    <p:sldId id="262" r:id="rId7"/>
    <p:sldId id="265" r:id="rId8"/>
    <p:sldId id="263" r:id="rId9"/>
    <p:sldId id="264" r:id="rId10"/>
    <p:sldId id="266" r:id="rId11"/>
    <p:sldId id="267" r:id="rId12"/>
    <p:sldId id="268" r:id="rId13"/>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F406D"/>
    <a:srgbClr val="0E3F6E"/>
  </p:clrMru>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63" d="100"/>
          <a:sy n="63" d="100"/>
        </p:scale>
        <p:origin x="-135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notesMaster" Target="notesMasters/notesMaster1.xml"/><Relationship Id="rId15" Type="http://schemas.openxmlformats.org/officeDocument/2006/relationships/printerSettings" Target="printerSettings/printerSettings1.bin"/><Relationship Id="rId16" Type="http://schemas.openxmlformats.org/officeDocument/2006/relationships/presProps" Target="presProps.xml"/><Relationship Id="rId17" Type="http://schemas.openxmlformats.org/officeDocument/2006/relationships/viewProps" Target="viewProps.xml"/><Relationship Id="rId18" Type="http://schemas.openxmlformats.org/officeDocument/2006/relationships/theme" Target="theme/theme1.xml"/><Relationship Id="rId19"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7FEDFBB-6A8E-9840-81A8-5653439F27B1}" type="datetimeFigureOut">
              <a:rPr lang="en-US" smtClean="0"/>
              <a:t>5/15/16</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C6C77CD-FFBB-4D44-99D9-4429790A05DA}" type="slidenum">
              <a:rPr lang="en-US" smtClean="0"/>
              <a:t>‹#›</a:t>
            </a:fld>
            <a:endParaRPr lang="en-US" dirty="0"/>
          </a:p>
        </p:txBody>
      </p:sp>
    </p:spTree>
    <p:extLst>
      <p:ext uri="{BB962C8B-B14F-4D97-AF65-F5344CB8AC3E}">
        <p14:creationId xmlns:p14="http://schemas.microsoft.com/office/powerpoint/2010/main" val="3574731750"/>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C6C77CD-FFBB-4D44-99D9-4429790A05DA}" type="slidenum">
              <a:rPr lang="en-US" smtClean="0"/>
              <a:t>7</a:t>
            </a:fld>
            <a:endParaRPr lang="en-US" dirty="0"/>
          </a:p>
        </p:txBody>
      </p:sp>
    </p:spTree>
    <p:extLst>
      <p:ext uri="{BB962C8B-B14F-4D97-AF65-F5344CB8AC3E}">
        <p14:creationId xmlns:p14="http://schemas.microsoft.com/office/powerpoint/2010/main" val="139962585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C6C77CD-FFBB-4D44-99D9-4429790A05DA}" type="slidenum">
              <a:rPr lang="en-US" smtClean="0"/>
              <a:t>10</a:t>
            </a:fld>
            <a:endParaRPr lang="en-US" dirty="0"/>
          </a:p>
        </p:txBody>
      </p:sp>
    </p:spTree>
    <p:extLst>
      <p:ext uri="{BB962C8B-B14F-4D97-AF65-F5344CB8AC3E}">
        <p14:creationId xmlns:p14="http://schemas.microsoft.com/office/powerpoint/2010/main" val="139962585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C6C77CD-FFBB-4D44-99D9-4429790A05DA}" type="slidenum">
              <a:rPr lang="en-US" smtClean="0"/>
              <a:t>12</a:t>
            </a:fld>
            <a:endParaRPr lang="en-US" dirty="0"/>
          </a:p>
        </p:txBody>
      </p:sp>
    </p:spTree>
    <p:extLst>
      <p:ext uri="{BB962C8B-B14F-4D97-AF65-F5344CB8AC3E}">
        <p14:creationId xmlns:p14="http://schemas.microsoft.com/office/powerpoint/2010/main" val="139962585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2CB1FCBB-55DB-0D44-95EB-89710275DDE1}" type="datetimeFigureOut">
              <a:rPr lang="en-US" smtClean="0"/>
              <a:t>5/15/16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047A847-1441-3341-9345-AE865B6E7A49}" type="slidenum">
              <a:rPr lang="en-US" smtClean="0"/>
              <a:t>‹#›</a:t>
            </a:fld>
            <a:endParaRPr lang="en-US" dirty="0"/>
          </a:p>
        </p:txBody>
      </p:sp>
    </p:spTree>
    <p:extLst>
      <p:ext uri="{BB962C8B-B14F-4D97-AF65-F5344CB8AC3E}">
        <p14:creationId xmlns:p14="http://schemas.microsoft.com/office/powerpoint/2010/main" val="25934019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CB1FCBB-55DB-0D44-95EB-89710275DDE1}" type="datetimeFigureOut">
              <a:rPr lang="en-US" smtClean="0"/>
              <a:t>5/15/16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047A847-1441-3341-9345-AE865B6E7A49}" type="slidenum">
              <a:rPr lang="en-US" smtClean="0"/>
              <a:t>‹#›</a:t>
            </a:fld>
            <a:endParaRPr lang="en-US" dirty="0"/>
          </a:p>
        </p:txBody>
      </p:sp>
    </p:spTree>
    <p:extLst>
      <p:ext uri="{BB962C8B-B14F-4D97-AF65-F5344CB8AC3E}">
        <p14:creationId xmlns:p14="http://schemas.microsoft.com/office/powerpoint/2010/main" val="35308015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CB1FCBB-55DB-0D44-95EB-89710275DDE1}" type="datetimeFigureOut">
              <a:rPr lang="en-US" smtClean="0"/>
              <a:t>5/15/16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047A847-1441-3341-9345-AE865B6E7A49}" type="slidenum">
              <a:rPr lang="en-US" smtClean="0"/>
              <a:t>‹#›</a:t>
            </a:fld>
            <a:endParaRPr lang="en-US" dirty="0"/>
          </a:p>
        </p:txBody>
      </p:sp>
    </p:spTree>
    <p:extLst>
      <p:ext uri="{BB962C8B-B14F-4D97-AF65-F5344CB8AC3E}">
        <p14:creationId xmlns:p14="http://schemas.microsoft.com/office/powerpoint/2010/main" val="1552466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CB1FCBB-55DB-0D44-95EB-89710275DDE1}" type="datetimeFigureOut">
              <a:rPr lang="en-US" smtClean="0"/>
              <a:t>5/15/16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047A847-1441-3341-9345-AE865B6E7A49}" type="slidenum">
              <a:rPr lang="en-US" smtClean="0"/>
              <a:t>‹#›</a:t>
            </a:fld>
            <a:endParaRPr lang="en-US" dirty="0"/>
          </a:p>
        </p:txBody>
      </p:sp>
    </p:spTree>
    <p:extLst>
      <p:ext uri="{BB962C8B-B14F-4D97-AF65-F5344CB8AC3E}">
        <p14:creationId xmlns:p14="http://schemas.microsoft.com/office/powerpoint/2010/main" val="22416898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CB1FCBB-55DB-0D44-95EB-89710275DDE1}" type="datetimeFigureOut">
              <a:rPr lang="en-US" smtClean="0"/>
              <a:t>5/15/16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047A847-1441-3341-9345-AE865B6E7A49}" type="slidenum">
              <a:rPr lang="en-US" smtClean="0"/>
              <a:t>‹#›</a:t>
            </a:fld>
            <a:endParaRPr lang="en-US" dirty="0"/>
          </a:p>
        </p:txBody>
      </p:sp>
    </p:spTree>
    <p:extLst>
      <p:ext uri="{BB962C8B-B14F-4D97-AF65-F5344CB8AC3E}">
        <p14:creationId xmlns:p14="http://schemas.microsoft.com/office/powerpoint/2010/main" val="107225707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2CB1FCBB-55DB-0D44-95EB-89710275DDE1}" type="datetimeFigureOut">
              <a:rPr lang="en-US" smtClean="0"/>
              <a:t>5/15/16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047A847-1441-3341-9345-AE865B6E7A49}" type="slidenum">
              <a:rPr lang="en-US" smtClean="0"/>
              <a:t>‹#›</a:t>
            </a:fld>
            <a:endParaRPr lang="en-US" dirty="0"/>
          </a:p>
        </p:txBody>
      </p:sp>
    </p:spTree>
    <p:extLst>
      <p:ext uri="{BB962C8B-B14F-4D97-AF65-F5344CB8AC3E}">
        <p14:creationId xmlns:p14="http://schemas.microsoft.com/office/powerpoint/2010/main" val="55984431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2CB1FCBB-55DB-0D44-95EB-89710275DDE1}" type="datetimeFigureOut">
              <a:rPr lang="en-US" smtClean="0"/>
              <a:t>5/15/16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047A847-1441-3341-9345-AE865B6E7A49}" type="slidenum">
              <a:rPr lang="en-US" smtClean="0"/>
              <a:t>‹#›</a:t>
            </a:fld>
            <a:endParaRPr lang="en-US" dirty="0"/>
          </a:p>
        </p:txBody>
      </p:sp>
    </p:spTree>
    <p:extLst>
      <p:ext uri="{BB962C8B-B14F-4D97-AF65-F5344CB8AC3E}">
        <p14:creationId xmlns:p14="http://schemas.microsoft.com/office/powerpoint/2010/main" val="42821088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2CB1FCBB-55DB-0D44-95EB-89710275DDE1}" type="datetimeFigureOut">
              <a:rPr lang="en-US" smtClean="0"/>
              <a:t>5/15/16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047A847-1441-3341-9345-AE865B6E7A49}" type="slidenum">
              <a:rPr lang="en-US" smtClean="0"/>
              <a:t>‹#›</a:t>
            </a:fld>
            <a:endParaRPr lang="en-US" dirty="0"/>
          </a:p>
        </p:txBody>
      </p:sp>
    </p:spTree>
    <p:extLst>
      <p:ext uri="{BB962C8B-B14F-4D97-AF65-F5344CB8AC3E}">
        <p14:creationId xmlns:p14="http://schemas.microsoft.com/office/powerpoint/2010/main" val="31207401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CB1FCBB-55DB-0D44-95EB-89710275DDE1}" type="datetimeFigureOut">
              <a:rPr lang="en-US" smtClean="0"/>
              <a:t>5/15/16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047A847-1441-3341-9345-AE865B6E7A49}" type="slidenum">
              <a:rPr lang="en-US" smtClean="0"/>
              <a:t>‹#›</a:t>
            </a:fld>
            <a:endParaRPr lang="en-US" dirty="0"/>
          </a:p>
        </p:txBody>
      </p:sp>
    </p:spTree>
    <p:extLst>
      <p:ext uri="{BB962C8B-B14F-4D97-AF65-F5344CB8AC3E}">
        <p14:creationId xmlns:p14="http://schemas.microsoft.com/office/powerpoint/2010/main" val="30452309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CB1FCBB-55DB-0D44-95EB-89710275DDE1}" type="datetimeFigureOut">
              <a:rPr lang="en-US" smtClean="0"/>
              <a:t>5/15/16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047A847-1441-3341-9345-AE865B6E7A49}" type="slidenum">
              <a:rPr lang="en-US" smtClean="0"/>
              <a:t>‹#›</a:t>
            </a:fld>
            <a:endParaRPr lang="en-US" dirty="0"/>
          </a:p>
        </p:txBody>
      </p:sp>
    </p:spTree>
    <p:extLst>
      <p:ext uri="{BB962C8B-B14F-4D97-AF65-F5344CB8AC3E}">
        <p14:creationId xmlns:p14="http://schemas.microsoft.com/office/powerpoint/2010/main" val="37112002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CB1FCBB-55DB-0D44-95EB-89710275DDE1}" type="datetimeFigureOut">
              <a:rPr lang="en-US" smtClean="0"/>
              <a:t>5/15/16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047A847-1441-3341-9345-AE865B6E7A49}" type="slidenum">
              <a:rPr lang="en-US" smtClean="0"/>
              <a:t>‹#›</a:t>
            </a:fld>
            <a:endParaRPr lang="en-US" dirty="0"/>
          </a:p>
        </p:txBody>
      </p:sp>
    </p:spTree>
    <p:extLst>
      <p:ext uri="{BB962C8B-B14F-4D97-AF65-F5344CB8AC3E}">
        <p14:creationId xmlns:p14="http://schemas.microsoft.com/office/powerpoint/2010/main" val="273866450"/>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CB1FCBB-55DB-0D44-95EB-89710275DDE1}" type="datetimeFigureOut">
              <a:rPr lang="en-US" smtClean="0"/>
              <a:t>5/15/16</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047A847-1441-3341-9345-AE865B6E7A49}" type="slidenum">
              <a:rPr lang="en-US" smtClean="0"/>
              <a:t>‹#›</a:t>
            </a:fld>
            <a:endParaRPr lang="en-US" dirty="0"/>
          </a:p>
        </p:txBody>
      </p:sp>
    </p:spTree>
    <p:extLst>
      <p:ext uri="{BB962C8B-B14F-4D97-AF65-F5344CB8AC3E}">
        <p14:creationId xmlns:p14="http://schemas.microsoft.com/office/powerpoint/2010/main" val="272515217"/>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 Id="rId3" Type="http://schemas.openxmlformats.org/officeDocument/2006/relationships/image" Target="../media/image1.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pn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 Id="rId3" Type="http://schemas.openxmlformats.org/officeDocument/2006/relationships/image" Target="../media/image1.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 Id="rId3" Type="http://schemas.openxmlformats.org/officeDocument/2006/relationships/image" Target="../media/image1.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p:cNvSpPr/>
          <p:nvPr/>
        </p:nvSpPr>
        <p:spPr>
          <a:xfrm>
            <a:off x="1" y="805425"/>
            <a:ext cx="9144000" cy="1248851"/>
          </a:xfrm>
          <a:prstGeom prst="rect">
            <a:avLst/>
          </a:prstGeom>
          <a:solidFill>
            <a:srgbClr val="0F406D"/>
          </a:solidFill>
          <a:effectLst>
            <a:outerShdw blurRad="40000" dist="23000" dir="5400000" rotWithShape="0">
              <a:srgbClr val="000000">
                <a:alpha val="3500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255624" y="2667296"/>
            <a:ext cx="8229600" cy="1143000"/>
          </a:xfrm>
        </p:spPr>
        <p:txBody>
          <a:bodyPr>
            <a:noAutofit/>
          </a:bodyPr>
          <a:lstStyle/>
          <a:p>
            <a:pPr algn="l"/>
            <a:r>
              <a:rPr lang="en-US" sz="5400" b="1" dirty="0" smtClean="0">
                <a:solidFill>
                  <a:srgbClr val="0E3F6E"/>
                </a:solidFill>
              </a:rPr>
              <a:t>Introduction to </a:t>
            </a:r>
            <a:br>
              <a:rPr lang="en-US" sz="5400" b="1" dirty="0" smtClean="0">
                <a:solidFill>
                  <a:srgbClr val="0E3F6E"/>
                </a:solidFill>
              </a:rPr>
            </a:br>
            <a:r>
              <a:rPr lang="en-US" sz="5400" b="1" dirty="0" smtClean="0">
                <a:solidFill>
                  <a:srgbClr val="0E3F6E"/>
                </a:solidFill>
              </a:rPr>
              <a:t>Public Relations Ethics</a:t>
            </a:r>
            <a:endParaRPr lang="en-US" sz="5400" b="1" dirty="0">
              <a:solidFill>
                <a:srgbClr val="0E3F6E"/>
              </a:solidFill>
            </a:endParaRPr>
          </a:p>
        </p:txBody>
      </p:sp>
      <p:pic>
        <p:nvPicPr>
          <p:cNvPr id="4" name="Picture 3" descr="Screen Shot 2016-05-14 at 1.28.18 P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55624" y="805425"/>
            <a:ext cx="2564308" cy="1248851"/>
          </a:xfrm>
          <a:prstGeom prst="rect">
            <a:avLst/>
          </a:prstGeom>
        </p:spPr>
      </p:pic>
      <p:sp>
        <p:nvSpPr>
          <p:cNvPr id="11" name="Subtitle 4"/>
          <p:cNvSpPr txBox="1">
            <a:spLocks/>
          </p:cNvSpPr>
          <p:nvPr/>
        </p:nvSpPr>
        <p:spPr>
          <a:xfrm>
            <a:off x="255624" y="4092797"/>
            <a:ext cx="6400800" cy="729471"/>
          </a:xfrm>
          <a:prstGeom prst="rect">
            <a:avLst/>
          </a:prstGeom>
        </p:spPr>
        <p:txBody>
          <a:bodyPr vert="horz" lIns="91440" tIns="45720" rIns="91440" bIns="45720" rtlCol="0">
            <a:norm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None/>
            </a:pPr>
            <a:r>
              <a:rPr lang="en-US" dirty="0" smtClean="0"/>
              <a:t>Module One | Lesson One</a:t>
            </a:r>
            <a:endParaRPr lang="en-US" dirty="0"/>
          </a:p>
        </p:txBody>
      </p:sp>
    </p:spTree>
    <p:extLst>
      <p:ext uri="{BB962C8B-B14F-4D97-AF65-F5344CB8AC3E}">
        <p14:creationId xmlns:p14="http://schemas.microsoft.com/office/powerpoint/2010/main" val="2687992877"/>
      </p:ext>
    </p:extLst>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p:cNvSpPr/>
          <p:nvPr/>
        </p:nvSpPr>
        <p:spPr>
          <a:xfrm>
            <a:off x="1" y="281994"/>
            <a:ext cx="9144000" cy="523431"/>
          </a:xfrm>
          <a:prstGeom prst="rect">
            <a:avLst/>
          </a:prstGeom>
          <a:solidFill>
            <a:srgbClr val="0F406D"/>
          </a:solidFill>
          <a:effectLst>
            <a:outerShdw blurRad="40000" dist="23000" dir="5400000" rotWithShape="0">
              <a:srgbClr val="000000">
                <a:alpha val="3500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pic>
        <p:nvPicPr>
          <p:cNvPr id="4" name="Picture 3" descr="Screen Shot 2016-05-14 at 1.28.18 PM.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55624" y="281994"/>
            <a:ext cx="1074779" cy="523431"/>
          </a:xfrm>
          <a:prstGeom prst="rect">
            <a:avLst/>
          </a:prstGeom>
        </p:spPr>
      </p:pic>
      <p:sp>
        <p:nvSpPr>
          <p:cNvPr id="11" name="Subtitle 4"/>
          <p:cNvSpPr txBox="1">
            <a:spLocks/>
          </p:cNvSpPr>
          <p:nvPr/>
        </p:nvSpPr>
        <p:spPr>
          <a:xfrm>
            <a:off x="7135796" y="281994"/>
            <a:ext cx="1858911" cy="729471"/>
          </a:xfrm>
          <a:prstGeom prst="rect">
            <a:avLst/>
          </a:prstGeom>
        </p:spPr>
        <p:txBody>
          <a:bodyPr vert="horz" lIns="91440" tIns="45720" rIns="91440" bIns="45720" rtlCol="0">
            <a:norm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r">
              <a:buNone/>
            </a:pPr>
            <a:r>
              <a:rPr lang="en-US" sz="1200" dirty="0" smtClean="0">
                <a:solidFill>
                  <a:schemeClr val="bg1"/>
                </a:solidFill>
              </a:rPr>
              <a:t>Lesson One | Introduction</a:t>
            </a:r>
            <a:endParaRPr lang="en-US" sz="1200" dirty="0">
              <a:solidFill>
                <a:schemeClr val="bg1"/>
              </a:solidFill>
            </a:endParaRPr>
          </a:p>
        </p:txBody>
      </p:sp>
      <p:sp>
        <p:nvSpPr>
          <p:cNvPr id="5" name="Title 4"/>
          <p:cNvSpPr>
            <a:spLocks noGrp="1"/>
          </p:cNvSpPr>
          <p:nvPr>
            <p:ph type="title"/>
          </p:nvPr>
        </p:nvSpPr>
        <p:spPr>
          <a:xfrm>
            <a:off x="457200" y="846138"/>
            <a:ext cx="8229600" cy="1143000"/>
          </a:xfrm>
        </p:spPr>
        <p:txBody>
          <a:bodyPr/>
          <a:lstStyle/>
          <a:p>
            <a:r>
              <a:rPr lang="en-US" dirty="0" smtClean="0"/>
              <a:t>Developing an Ethical Profession</a:t>
            </a:r>
            <a:endParaRPr lang="en-US" dirty="0"/>
          </a:p>
        </p:txBody>
      </p:sp>
      <p:sp>
        <p:nvSpPr>
          <p:cNvPr id="6" name="Content Placeholder 5"/>
          <p:cNvSpPr>
            <a:spLocks noGrp="1"/>
          </p:cNvSpPr>
          <p:nvPr>
            <p:ph idx="1"/>
          </p:nvPr>
        </p:nvSpPr>
        <p:spPr>
          <a:xfrm>
            <a:off x="457200" y="2277602"/>
            <a:ext cx="8229600" cy="3688505"/>
          </a:xfrm>
        </p:spPr>
        <p:txBody>
          <a:bodyPr>
            <a:normAutofit/>
          </a:bodyPr>
          <a:lstStyle/>
          <a:p>
            <a:r>
              <a:rPr lang="en-US" dirty="0" smtClean="0"/>
              <a:t>Creation and growth of professional associations for public relations professionals.</a:t>
            </a:r>
          </a:p>
          <a:p>
            <a:r>
              <a:rPr lang="en-US" dirty="0" smtClean="0"/>
              <a:t>Codes of ethics and influence on public relations professionals.</a:t>
            </a:r>
          </a:p>
        </p:txBody>
      </p:sp>
    </p:spTree>
    <p:extLst>
      <p:ext uri="{BB962C8B-B14F-4D97-AF65-F5344CB8AC3E}">
        <p14:creationId xmlns:p14="http://schemas.microsoft.com/office/powerpoint/2010/main" val="3610168640"/>
      </p:ext>
    </p:extLst>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p:cNvSpPr/>
          <p:nvPr/>
        </p:nvSpPr>
        <p:spPr>
          <a:xfrm>
            <a:off x="1" y="0"/>
            <a:ext cx="9144000" cy="6858000"/>
          </a:xfrm>
          <a:prstGeom prst="rect">
            <a:avLst/>
          </a:prstGeom>
          <a:solidFill>
            <a:srgbClr val="0F406D"/>
          </a:solidFill>
          <a:effectLst>
            <a:outerShdw blurRad="40000" dist="23000" dir="5400000" rotWithShape="0">
              <a:srgbClr val="000000">
                <a:alpha val="3500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pic>
        <p:nvPicPr>
          <p:cNvPr id="4" name="Picture 3" descr="Screen Shot 2016-05-14 at 1.28.18 P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55624" y="281994"/>
            <a:ext cx="1074779" cy="523431"/>
          </a:xfrm>
          <a:prstGeom prst="rect">
            <a:avLst/>
          </a:prstGeom>
        </p:spPr>
      </p:pic>
      <p:sp>
        <p:nvSpPr>
          <p:cNvPr id="11" name="Subtitle 4"/>
          <p:cNvSpPr txBox="1">
            <a:spLocks/>
          </p:cNvSpPr>
          <p:nvPr/>
        </p:nvSpPr>
        <p:spPr>
          <a:xfrm>
            <a:off x="7135796" y="281994"/>
            <a:ext cx="1858911" cy="729471"/>
          </a:xfrm>
          <a:prstGeom prst="rect">
            <a:avLst/>
          </a:prstGeom>
        </p:spPr>
        <p:txBody>
          <a:bodyPr vert="horz" lIns="91440" tIns="45720" rIns="91440" bIns="45720" rtlCol="0">
            <a:norm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r">
              <a:buNone/>
            </a:pPr>
            <a:r>
              <a:rPr lang="en-US" sz="1200" dirty="0" smtClean="0">
                <a:solidFill>
                  <a:schemeClr val="bg1"/>
                </a:solidFill>
              </a:rPr>
              <a:t>Lesson One | Introduction</a:t>
            </a:r>
            <a:endParaRPr lang="en-US" sz="1200" dirty="0">
              <a:solidFill>
                <a:schemeClr val="bg1"/>
              </a:solidFill>
            </a:endParaRPr>
          </a:p>
        </p:txBody>
      </p:sp>
      <p:sp>
        <p:nvSpPr>
          <p:cNvPr id="5" name="Title 4"/>
          <p:cNvSpPr>
            <a:spLocks noGrp="1"/>
          </p:cNvSpPr>
          <p:nvPr>
            <p:ph type="title"/>
          </p:nvPr>
        </p:nvSpPr>
        <p:spPr>
          <a:xfrm>
            <a:off x="457200" y="846138"/>
            <a:ext cx="8229600" cy="1143000"/>
          </a:xfrm>
        </p:spPr>
        <p:txBody>
          <a:bodyPr/>
          <a:lstStyle/>
          <a:p>
            <a:r>
              <a:rPr lang="en-US" dirty="0" smtClean="0">
                <a:solidFill>
                  <a:srgbClr val="FFFFFF"/>
                </a:solidFill>
              </a:rPr>
              <a:t>Discussion Question Three</a:t>
            </a:r>
            <a:endParaRPr lang="en-US" dirty="0">
              <a:solidFill>
                <a:srgbClr val="FFFFFF"/>
              </a:solidFill>
            </a:endParaRPr>
          </a:p>
        </p:txBody>
      </p:sp>
      <p:sp>
        <p:nvSpPr>
          <p:cNvPr id="6" name="Content Placeholder 5"/>
          <p:cNvSpPr>
            <a:spLocks noGrp="1"/>
          </p:cNvSpPr>
          <p:nvPr>
            <p:ph idx="1"/>
          </p:nvPr>
        </p:nvSpPr>
        <p:spPr>
          <a:xfrm>
            <a:off x="457200" y="2277602"/>
            <a:ext cx="8229600" cy="3688505"/>
          </a:xfrm>
        </p:spPr>
        <p:txBody>
          <a:bodyPr>
            <a:normAutofit fontScale="92500"/>
          </a:bodyPr>
          <a:lstStyle/>
          <a:p>
            <a:pPr marL="0" indent="0" algn="ctr">
              <a:buNone/>
            </a:pPr>
            <a:r>
              <a:rPr lang="en-US" sz="4000" dirty="0" smtClean="0">
                <a:solidFill>
                  <a:srgbClr val="FFFFFF"/>
                </a:solidFill>
              </a:rPr>
              <a:t>“Understanding </a:t>
            </a:r>
            <a:r>
              <a:rPr lang="en-US" sz="4000" dirty="0">
                <a:solidFill>
                  <a:srgbClr val="FFFFFF"/>
                </a:solidFill>
              </a:rPr>
              <a:t>the limitations of codes of ethics and associations within public relations, do you believe it is reasonable to assume there will be a universal code of conduct that will apply to all public relations professionals</a:t>
            </a:r>
            <a:r>
              <a:rPr lang="en-US" sz="4000" dirty="0" smtClean="0">
                <a:solidFill>
                  <a:srgbClr val="FFFFFF"/>
                </a:solidFill>
              </a:rPr>
              <a:t>?”</a:t>
            </a:r>
            <a:r>
              <a:rPr lang="en-US" sz="4000" dirty="0" smtClean="0">
                <a:solidFill>
                  <a:srgbClr val="FFFFFF"/>
                </a:solidFill>
                <a:effectLst/>
              </a:rPr>
              <a:t> </a:t>
            </a:r>
            <a:endParaRPr lang="en-US" sz="4000" dirty="0">
              <a:solidFill>
                <a:srgbClr val="FFFFFF"/>
              </a:solidFill>
            </a:endParaRPr>
          </a:p>
        </p:txBody>
      </p:sp>
    </p:spTree>
    <p:extLst>
      <p:ext uri="{BB962C8B-B14F-4D97-AF65-F5344CB8AC3E}">
        <p14:creationId xmlns:p14="http://schemas.microsoft.com/office/powerpoint/2010/main" val="3106839235"/>
      </p:ext>
    </p:extLst>
  </p:cSld>
  <p:clrMapOvr>
    <a:masterClrMapping/>
  </p:clrMapOvr>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p:cNvSpPr/>
          <p:nvPr/>
        </p:nvSpPr>
        <p:spPr>
          <a:xfrm>
            <a:off x="1" y="281994"/>
            <a:ext cx="9144000" cy="523431"/>
          </a:xfrm>
          <a:prstGeom prst="rect">
            <a:avLst/>
          </a:prstGeom>
          <a:solidFill>
            <a:srgbClr val="0F406D"/>
          </a:solidFill>
          <a:effectLst>
            <a:outerShdw blurRad="40000" dist="23000" dir="5400000" rotWithShape="0">
              <a:srgbClr val="000000">
                <a:alpha val="3500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pic>
        <p:nvPicPr>
          <p:cNvPr id="4" name="Picture 3" descr="Screen Shot 2016-05-14 at 1.28.18 PM.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55624" y="281994"/>
            <a:ext cx="1074779" cy="523431"/>
          </a:xfrm>
          <a:prstGeom prst="rect">
            <a:avLst/>
          </a:prstGeom>
        </p:spPr>
      </p:pic>
      <p:sp>
        <p:nvSpPr>
          <p:cNvPr id="11" name="Subtitle 4"/>
          <p:cNvSpPr txBox="1">
            <a:spLocks/>
          </p:cNvSpPr>
          <p:nvPr/>
        </p:nvSpPr>
        <p:spPr>
          <a:xfrm>
            <a:off x="7135796" y="281994"/>
            <a:ext cx="1858911" cy="729471"/>
          </a:xfrm>
          <a:prstGeom prst="rect">
            <a:avLst/>
          </a:prstGeom>
        </p:spPr>
        <p:txBody>
          <a:bodyPr vert="horz" lIns="91440" tIns="45720" rIns="91440" bIns="45720" rtlCol="0">
            <a:norm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r">
              <a:buNone/>
            </a:pPr>
            <a:r>
              <a:rPr lang="en-US" sz="1200" dirty="0" smtClean="0">
                <a:solidFill>
                  <a:schemeClr val="bg1"/>
                </a:solidFill>
              </a:rPr>
              <a:t>Lesson One | Introduction</a:t>
            </a:r>
            <a:endParaRPr lang="en-US" sz="1200" dirty="0">
              <a:solidFill>
                <a:schemeClr val="bg1"/>
              </a:solidFill>
            </a:endParaRPr>
          </a:p>
        </p:txBody>
      </p:sp>
      <p:sp>
        <p:nvSpPr>
          <p:cNvPr id="5" name="Title 4"/>
          <p:cNvSpPr>
            <a:spLocks noGrp="1"/>
          </p:cNvSpPr>
          <p:nvPr>
            <p:ph type="title"/>
          </p:nvPr>
        </p:nvSpPr>
        <p:spPr>
          <a:xfrm>
            <a:off x="457200" y="846138"/>
            <a:ext cx="8229600" cy="1143000"/>
          </a:xfrm>
        </p:spPr>
        <p:txBody>
          <a:bodyPr/>
          <a:lstStyle/>
          <a:p>
            <a:r>
              <a:rPr lang="en-US" dirty="0" smtClean="0"/>
              <a:t>References</a:t>
            </a:r>
            <a:endParaRPr lang="en-US" dirty="0"/>
          </a:p>
        </p:txBody>
      </p:sp>
      <p:sp>
        <p:nvSpPr>
          <p:cNvPr id="6" name="Content Placeholder 5"/>
          <p:cNvSpPr>
            <a:spLocks noGrp="1"/>
          </p:cNvSpPr>
          <p:nvPr>
            <p:ph idx="1"/>
          </p:nvPr>
        </p:nvSpPr>
        <p:spPr>
          <a:xfrm>
            <a:off x="457200" y="2277602"/>
            <a:ext cx="8229600" cy="3688505"/>
          </a:xfrm>
        </p:spPr>
        <p:txBody>
          <a:bodyPr>
            <a:normAutofit fontScale="85000" lnSpcReduction="10000"/>
          </a:bodyPr>
          <a:lstStyle/>
          <a:p>
            <a:r>
              <a:rPr lang="en-US" dirty="0" smtClean="0"/>
              <a:t>Fitzpatrick</a:t>
            </a:r>
            <a:r>
              <a:rPr lang="en-US" dirty="0"/>
              <a:t>, K. &amp; Gauthier, C. (2001). “Toward a Professional Responsibility Theory of Public Relations Ethics.” </a:t>
            </a:r>
            <a:r>
              <a:rPr lang="en-US" i="1" dirty="0"/>
              <a:t>Journal of Mass Media Ethics, </a:t>
            </a:r>
            <a:r>
              <a:rPr lang="en-US" dirty="0"/>
              <a:t>16 (2-3), pp. 193-212</a:t>
            </a:r>
            <a:r>
              <a:rPr lang="en-US" dirty="0" smtClean="0"/>
              <a:t>.</a:t>
            </a:r>
          </a:p>
          <a:p>
            <a:r>
              <a:rPr lang="en-US" dirty="0" smtClean="0"/>
              <a:t>Heath, R. &amp; Coombs, W. (2006). </a:t>
            </a:r>
            <a:r>
              <a:rPr lang="en-US" i="1" dirty="0" smtClean="0"/>
              <a:t>Today's public relations an introduction</a:t>
            </a:r>
            <a:r>
              <a:rPr lang="en-US" dirty="0" smtClean="0"/>
              <a:t>. Thousand Oaks, </a:t>
            </a:r>
            <a:r>
              <a:rPr lang="en-US" dirty="0" smtClean="0"/>
              <a:t>Calif</a:t>
            </a:r>
            <a:r>
              <a:rPr lang="en-US" dirty="0" smtClean="0"/>
              <a:t>: SAGE Publications.</a:t>
            </a:r>
          </a:p>
          <a:p>
            <a:r>
              <a:rPr lang="en-US" dirty="0" smtClean="0"/>
              <a:t>Seib</a:t>
            </a:r>
            <a:r>
              <a:rPr lang="en-US" dirty="0" smtClean="0"/>
              <a:t>, P. &amp; Fitzpatrick, K. (1995). </a:t>
            </a:r>
            <a:r>
              <a:rPr lang="en-US" i="1" dirty="0" smtClean="0"/>
              <a:t>Public relations ethics</a:t>
            </a:r>
            <a:r>
              <a:rPr lang="en-US" dirty="0" smtClean="0"/>
              <a:t>. Fort Worth, TX: Harcourt Brace College Publishers.</a:t>
            </a:r>
          </a:p>
          <a:p>
            <a:endParaRPr lang="en-US" dirty="0"/>
          </a:p>
          <a:p>
            <a:endParaRPr lang="en-US" dirty="0" smtClean="0"/>
          </a:p>
          <a:p>
            <a:endParaRPr lang="en-US" dirty="0"/>
          </a:p>
        </p:txBody>
      </p:sp>
    </p:spTree>
    <p:extLst>
      <p:ext uri="{BB962C8B-B14F-4D97-AF65-F5344CB8AC3E}">
        <p14:creationId xmlns:p14="http://schemas.microsoft.com/office/powerpoint/2010/main" val="1828447779"/>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p:cNvSpPr/>
          <p:nvPr/>
        </p:nvSpPr>
        <p:spPr>
          <a:xfrm>
            <a:off x="1" y="281994"/>
            <a:ext cx="9144000" cy="523431"/>
          </a:xfrm>
          <a:prstGeom prst="rect">
            <a:avLst/>
          </a:prstGeom>
          <a:solidFill>
            <a:srgbClr val="0F406D"/>
          </a:solidFill>
          <a:effectLst>
            <a:outerShdw blurRad="40000" dist="23000" dir="5400000" rotWithShape="0">
              <a:srgbClr val="000000">
                <a:alpha val="3500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pic>
        <p:nvPicPr>
          <p:cNvPr id="4" name="Picture 3" descr="Screen Shot 2016-05-14 at 1.28.18 P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55624" y="281994"/>
            <a:ext cx="1074779" cy="523431"/>
          </a:xfrm>
          <a:prstGeom prst="rect">
            <a:avLst/>
          </a:prstGeom>
        </p:spPr>
      </p:pic>
      <p:sp>
        <p:nvSpPr>
          <p:cNvPr id="11" name="Subtitle 4"/>
          <p:cNvSpPr txBox="1">
            <a:spLocks/>
          </p:cNvSpPr>
          <p:nvPr/>
        </p:nvSpPr>
        <p:spPr>
          <a:xfrm>
            <a:off x="7135796" y="281994"/>
            <a:ext cx="1858911" cy="729471"/>
          </a:xfrm>
          <a:prstGeom prst="rect">
            <a:avLst/>
          </a:prstGeom>
        </p:spPr>
        <p:txBody>
          <a:bodyPr vert="horz" lIns="91440" tIns="45720" rIns="91440" bIns="45720" rtlCol="0">
            <a:norm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r">
              <a:buNone/>
            </a:pPr>
            <a:r>
              <a:rPr lang="en-US" sz="1200" dirty="0" smtClean="0">
                <a:solidFill>
                  <a:schemeClr val="bg1"/>
                </a:solidFill>
              </a:rPr>
              <a:t>Lesson One | Introduction</a:t>
            </a:r>
            <a:endParaRPr lang="en-US" sz="1200" dirty="0">
              <a:solidFill>
                <a:schemeClr val="bg1"/>
              </a:solidFill>
            </a:endParaRPr>
          </a:p>
        </p:txBody>
      </p:sp>
      <p:sp>
        <p:nvSpPr>
          <p:cNvPr id="5" name="Title 4"/>
          <p:cNvSpPr>
            <a:spLocks noGrp="1"/>
          </p:cNvSpPr>
          <p:nvPr>
            <p:ph type="title"/>
          </p:nvPr>
        </p:nvSpPr>
        <p:spPr>
          <a:xfrm>
            <a:off x="457200" y="846138"/>
            <a:ext cx="8229600" cy="1143000"/>
          </a:xfrm>
        </p:spPr>
        <p:txBody>
          <a:bodyPr/>
          <a:lstStyle/>
          <a:p>
            <a:r>
              <a:rPr lang="en-US" dirty="0" smtClean="0"/>
              <a:t>Lesson Overview</a:t>
            </a:r>
            <a:endParaRPr lang="en-US" dirty="0"/>
          </a:p>
        </p:txBody>
      </p:sp>
      <p:sp>
        <p:nvSpPr>
          <p:cNvPr id="6" name="Content Placeholder 5"/>
          <p:cNvSpPr>
            <a:spLocks noGrp="1"/>
          </p:cNvSpPr>
          <p:nvPr>
            <p:ph idx="1"/>
          </p:nvPr>
        </p:nvSpPr>
        <p:spPr>
          <a:xfrm>
            <a:off x="457200" y="2277602"/>
            <a:ext cx="8229600" cy="3688505"/>
          </a:xfrm>
        </p:spPr>
        <p:txBody>
          <a:bodyPr/>
          <a:lstStyle/>
          <a:p>
            <a:r>
              <a:rPr lang="en-US" dirty="0" smtClean="0"/>
              <a:t>Defining Ethics</a:t>
            </a:r>
          </a:p>
          <a:p>
            <a:r>
              <a:rPr lang="en-US" dirty="0" smtClean="0"/>
              <a:t>Understanding Ethical Obligations in Public Relations</a:t>
            </a:r>
          </a:p>
          <a:p>
            <a:r>
              <a:rPr lang="en-US" dirty="0" smtClean="0"/>
              <a:t>Developing an Ethical Profession</a:t>
            </a:r>
            <a:endParaRPr lang="en-US" dirty="0"/>
          </a:p>
        </p:txBody>
      </p:sp>
    </p:spTree>
    <p:extLst>
      <p:ext uri="{BB962C8B-B14F-4D97-AF65-F5344CB8AC3E}">
        <p14:creationId xmlns:p14="http://schemas.microsoft.com/office/powerpoint/2010/main" val="2974364255"/>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p:cNvSpPr/>
          <p:nvPr/>
        </p:nvSpPr>
        <p:spPr>
          <a:xfrm>
            <a:off x="1" y="281994"/>
            <a:ext cx="9144000" cy="523431"/>
          </a:xfrm>
          <a:prstGeom prst="rect">
            <a:avLst/>
          </a:prstGeom>
          <a:solidFill>
            <a:srgbClr val="0F406D"/>
          </a:solidFill>
          <a:effectLst>
            <a:outerShdw blurRad="40000" dist="23000" dir="5400000" rotWithShape="0">
              <a:srgbClr val="000000">
                <a:alpha val="3500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pic>
        <p:nvPicPr>
          <p:cNvPr id="4" name="Picture 3" descr="Screen Shot 2016-05-14 at 1.28.18 P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55624" y="281994"/>
            <a:ext cx="1074779" cy="523431"/>
          </a:xfrm>
          <a:prstGeom prst="rect">
            <a:avLst/>
          </a:prstGeom>
        </p:spPr>
      </p:pic>
      <p:sp>
        <p:nvSpPr>
          <p:cNvPr id="11" name="Subtitle 4"/>
          <p:cNvSpPr txBox="1">
            <a:spLocks/>
          </p:cNvSpPr>
          <p:nvPr/>
        </p:nvSpPr>
        <p:spPr>
          <a:xfrm>
            <a:off x="7135796" y="281994"/>
            <a:ext cx="1858911" cy="729471"/>
          </a:xfrm>
          <a:prstGeom prst="rect">
            <a:avLst/>
          </a:prstGeom>
        </p:spPr>
        <p:txBody>
          <a:bodyPr vert="horz" lIns="91440" tIns="45720" rIns="91440" bIns="45720" rtlCol="0">
            <a:norm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r">
              <a:buNone/>
            </a:pPr>
            <a:r>
              <a:rPr lang="en-US" sz="1200" dirty="0" smtClean="0">
                <a:solidFill>
                  <a:schemeClr val="bg1"/>
                </a:solidFill>
              </a:rPr>
              <a:t>Lesson One | Introduction</a:t>
            </a:r>
            <a:endParaRPr lang="en-US" sz="1200" dirty="0">
              <a:solidFill>
                <a:schemeClr val="bg1"/>
              </a:solidFill>
            </a:endParaRPr>
          </a:p>
        </p:txBody>
      </p:sp>
      <p:sp>
        <p:nvSpPr>
          <p:cNvPr id="5" name="Title 4"/>
          <p:cNvSpPr>
            <a:spLocks noGrp="1"/>
          </p:cNvSpPr>
          <p:nvPr>
            <p:ph type="title"/>
          </p:nvPr>
        </p:nvSpPr>
        <p:spPr>
          <a:xfrm>
            <a:off x="457200" y="846138"/>
            <a:ext cx="8229600" cy="1143000"/>
          </a:xfrm>
        </p:spPr>
        <p:txBody>
          <a:bodyPr/>
          <a:lstStyle/>
          <a:p>
            <a:r>
              <a:rPr lang="en-US" dirty="0" smtClean="0"/>
              <a:t>Defining Ethics</a:t>
            </a:r>
            <a:endParaRPr lang="en-US" dirty="0"/>
          </a:p>
        </p:txBody>
      </p:sp>
      <p:sp>
        <p:nvSpPr>
          <p:cNvPr id="6" name="Content Placeholder 5"/>
          <p:cNvSpPr>
            <a:spLocks noGrp="1"/>
          </p:cNvSpPr>
          <p:nvPr>
            <p:ph idx="1"/>
          </p:nvPr>
        </p:nvSpPr>
        <p:spPr>
          <a:xfrm>
            <a:off x="457200" y="2277602"/>
            <a:ext cx="8229600" cy="3688505"/>
          </a:xfrm>
        </p:spPr>
        <p:txBody>
          <a:bodyPr/>
          <a:lstStyle/>
          <a:p>
            <a:r>
              <a:rPr lang="en-US" dirty="0" smtClean="0"/>
              <a:t>Ethics: A decision making process to understand right from wrong.</a:t>
            </a:r>
          </a:p>
          <a:p>
            <a:r>
              <a:rPr lang="en-US" dirty="0" smtClean="0"/>
              <a:t>Proper ethical choices among public relations professional has the potential to “</a:t>
            </a:r>
            <a:r>
              <a:rPr lang="en-US" dirty="0"/>
              <a:t>foster community by creating, and maintaining mutually beneficial </a:t>
            </a:r>
            <a:r>
              <a:rPr lang="en-US" dirty="0" smtClean="0"/>
              <a:t>relationships” (Heath &amp; Coombs, 2006)</a:t>
            </a:r>
            <a:r>
              <a:rPr lang="en-US" dirty="0" smtClean="0">
                <a:effectLst/>
              </a:rPr>
              <a:t> </a:t>
            </a:r>
            <a:endParaRPr lang="en-US" dirty="0"/>
          </a:p>
        </p:txBody>
      </p:sp>
    </p:spTree>
    <p:extLst>
      <p:ext uri="{BB962C8B-B14F-4D97-AF65-F5344CB8AC3E}">
        <p14:creationId xmlns:p14="http://schemas.microsoft.com/office/powerpoint/2010/main" val="3836472150"/>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p:cNvSpPr/>
          <p:nvPr/>
        </p:nvSpPr>
        <p:spPr>
          <a:xfrm>
            <a:off x="1" y="281994"/>
            <a:ext cx="9144000" cy="523431"/>
          </a:xfrm>
          <a:prstGeom prst="rect">
            <a:avLst/>
          </a:prstGeom>
          <a:solidFill>
            <a:srgbClr val="0F406D"/>
          </a:solidFill>
          <a:effectLst>
            <a:outerShdw blurRad="40000" dist="23000" dir="5400000" rotWithShape="0">
              <a:srgbClr val="000000">
                <a:alpha val="3500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pic>
        <p:nvPicPr>
          <p:cNvPr id="4" name="Picture 3" descr="Screen Shot 2016-05-14 at 1.28.18 P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55624" y="281994"/>
            <a:ext cx="1074779" cy="523431"/>
          </a:xfrm>
          <a:prstGeom prst="rect">
            <a:avLst/>
          </a:prstGeom>
        </p:spPr>
      </p:pic>
      <p:sp>
        <p:nvSpPr>
          <p:cNvPr id="11" name="Subtitle 4"/>
          <p:cNvSpPr txBox="1">
            <a:spLocks/>
          </p:cNvSpPr>
          <p:nvPr/>
        </p:nvSpPr>
        <p:spPr>
          <a:xfrm>
            <a:off x="7135796" y="281994"/>
            <a:ext cx="1858911" cy="729471"/>
          </a:xfrm>
          <a:prstGeom prst="rect">
            <a:avLst/>
          </a:prstGeom>
        </p:spPr>
        <p:txBody>
          <a:bodyPr vert="horz" lIns="91440" tIns="45720" rIns="91440" bIns="45720" rtlCol="0">
            <a:norm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r">
              <a:buNone/>
            </a:pPr>
            <a:r>
              <a:rPr lang="en-US" sz="1200" dirty="0" smtClean="0">
                <a:solidFill>
                  <a:schemeClr val="bg1"/>
                </a:solidFill>
              </a:rPr>
              <a:t>Lesson One | Introduction</a:t>
            </a:r>
            <a:endParaRPr lang="en-US" sz="1200" dirty="0">
              <a:solidFill>
                <a:schemeClr val="bg1"/>
              </a:solidFill>
            </a:endParaRPr>
          </a:p>
        </p:txBody>
      </p:sp>
      <p:sp>
        <p:nvSpPr>
          <p:cNvPr id="5" name="Title 4"/>
          <p:cNvSpPr>
            <a:spLocks noGrp="1"/>
          </p:cNvSpPr>
          <p:nvPr>
            <p:ph type="title"/>
          </p:nvPr>
        </p:nvSpPr>
        <p:spPr>
          <a:xfrm>
            <a:off x="457200" y="846138"/>
            <a:ext cx="8229600" cy="1143000"/>
          </a:xfrm>
        </p:spPr>
        <p:txBody>
          <a:bodyPr/>
          <a:lstStyle/>
          <a:p>
            <a:r>
              <a:rPr lang="en-US" dirty="0" smtClean="0"/>
              <a:t>Normative Ethical Systems</a:t>
            </a:r>
            <a:endParaRPr lang="en-US" dirty="0"/>
          </a:p>
        </p:txBody>
      </p:sp>
      <p:sp>
        <p:nvSpPr>
          <p:cNvPr id="6" name="Content Placeholder 5"/>
          <p:cNvSpPr>
            <a:spLocks noGrp="1"/>
          </p:cNvSpPr>
          <p:nvPr>
            <p:ph idx="1"/>
          </p:nvPr>
        </p:nvSpPr>
        <p:spPr>
          <a:xfrm>
            <a:off x="457200" y="2277602"/>
            <a:ext cx="8229600" cy="3688505"/>
          </a:xfrm>
        </p:spPr>
        <p:txBody>
          <a:bodyPr>
            <a:normAutofit lnSpcReduction="10000"/>
          </a:bodyPr>
          <a:lstStyle/>
          <a:p>
            <a:r>
              <a:rPr lang="en-US" b="1" dirty="0" smtClean="0"/>
              <a:t>Utilitarian Ethics</a:t>
            </a:r>
            <a:r>
              <a:rPr lang="en-US" dirty="0" smtClean="0"/>
              <a:t>: The greatest good for the greatest number.</a:t>
            </a:r>
          </a:p>
          <a:p>
            <a:r>
              <a:rPr lang="en-US" b="1" dirty="0" smtClean="0"/>
              <a:t>Deontological Ethics</a:t>
            </a:r>
            <a:r>
              <a:rPr lang="en-US" dirty="0" smtClean="0"/>
              <a:t>: There are universal duties that are required of all humans, in all situations.</a:t>
            </a:r>
          </a:p>
          <a:p>
            <a:r>
              <a:rPr lang="en-US" b="1" dirty="0" smtClean="0"/>
              <a:t>Virtue Ethics</a:t>
            </a:r>
            <a:r>
              <a:rPr lang="en-US" dirty="0" smtClean="0"/>
              <a:t>: The pursuit of the highest good, or virtues, in each situation or profession.</a:t>
            </a:r>
            <a:endParaRPr lang="en-US" dirty="0"/>
          </a:p>
        </p:txBody>
      </p:sp>
    </p:spTree>
    <p:extLst>
      <p:ext uri="{BB962C8B-B14F-4D97-AF65-F5344CB8AC3E}">
        <p14:creationId xmlns:p14="http://schemas.microsoft.com/office/powerpoint/2010/main" val="784901345"/>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p:cNvSpPr/>
          <p:nvPr/>
        </p:nvSpPr>
        <p:spPr>
          <a:xfrm>
            <a:off x="1" y="0"/>
            <a:ext cx="9144000" cy="6858000"/>
          </a:xfrm>
          <a:prstGeom prst="rect">
            <a:avLst/>
          </a:prstGeom>
          <a:solidFill>
            <a:srgbClr val="0F406D"/>
          </a:solidFill>
          <a:effectLst>
            <a:outerShdw blurRad="40000" dist="23000" dir="5400000" rotWithShape="0">
              <a:srgbClr val="000000">
                <a:alpha val="3500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pic>
        <p:nvPicPr>
          <p:cNvPr id="4" name="Picture 3" descr="Screen Shot 2016-05-14 at 1.28.18 P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55624" y="281994"/>
            <a:ext cx="1074779" cy="523431"/>
          </a:xfrm>
          <a:prstGeom prst="rect">
            <a:avLst/>
          </a:prstGeom>
        </p:spPr>
      </p:pic>
      <p:sp>
        <p:nvSpPr>
          <p:cNvPr id="11" name="Subtitle 4"/>
          <p:cNvSpPr txBox="1">
            <a:spLocks/>
          </p:cNvSpPr>
          <p:nvPr/>
        </p:nvSpPr>
        <p:spPr>
          <a:xfrm>
            <a:off x="7135796" y="281994"/>
            <a:ext cx="1858911" cy="729471"/>
          </a:xfrm>
          <a:prstGeom prst="rect">
            <a:avLst/>
          </a:prstGeom>
        </p:spPr>
        <p:txBody>
          <a:bodyPr vert="horz" lIns="91440" tIns="45720" rIns="91440" bIns="45720" rtlCol="0">
            <a:norm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r">
              <a:buNone/>
            </a:pPr>
            <a:r>
              <a:rPr lang="en-US" sz="1200" dirty="0" smtClean="0">
                <a:solidFill>
                  <a:schemeClr val="bg1"/>
                </a:solidFill>
              </a:rPr>
              <a:t>Lesson One | Introduction</a:t>
            </a:r>
            <a:endParaRPr lang="en-US" sz="1200" dirty="0">
              <a:solidFill>
                <a:schemeClr val="bg1"/>
              </a:solidFill>
            </a:endParaRPr>
          </a:p>
        </p:txBody>
      </p:sp>
      <p:sp>
        <p:nvSpPr>
          <p:cNvPr id="5" name="Title 4"/>
          <p:cNvSpPr>
            <a:spLocks noGrp="1"/>
          </p:cNvSpPr>
          <p:nvPr>
            <p:ph type="title"/>
          </p:nvPr>
        </p:nvSpPr>
        <p:spPr>
          <a:xfrm>
            <a:off x="457200" y="846138"/>
            <a:ext cx="8229600" cy="1143000"/>
          </a:xfrm>
        </p:spPr>
        <p:txBody>
          <a:bodyPr/>
          <a:lstStyle/>
          <a:p>
            <a:r>
              <a:rPr lang="en-US" b="1" dirty="0" smtClean="0">
                <a:solidFill>
                  <a:srgbClr val="FFFFFF"/>
                </a:solidFill>
              </a:rPr>
              <a:t>Discussion Question One</a:t>
            </a:r>
            <a:endParaRPr lang="en-US" b="1" dirty="0">
              <a:solidFill>
                <a:srgbClr val="FFFFFF"/>
              </a:solidFill>
            </a:endParaRPr>
          </a:p>
        </p:txBody>
      </p:sp>
      <p:sp>
        <p:nvSpPr>
          <p:cNvPr id="2" name="Content Placeholder 1"/>
          <p:cNvSpPr>
            <a:spLocks noGrp="1"/>
          </p:cNvSpPr>
          <p:nvPr>
            <p:ph idx="1"/>
          </p:nvPr>
        </p:nvSpPr>
        <p:spPr>
          <a:xfrm>
            <a:off x="457200" y="2176823"/>
            <a:ext cx="8229600" cy="3949340"/>
          </a:xfrm>
        </p:spPr>
        <p:txBody>
          <a:bodyPr>
            <a:noAutofit/>
          </a:bodyPr>
          <a:lstStyle/>
          <a:p>
            <a:pPr marL="0" indent="0" algn="ctr">
              <a:buNone/>
            </a:pPr>
            <a:r>
              <a:rPr lang="en-US" sz="4000" dirty="0" smtClean="0">
                <a:solidFill>
                  <a:srgbClr val="FFFFFF"/>
                </a:solidFill>
              </a:rPr>
              <a:t>“Out </a:t>
            </a:r>
            <a:r>
              <a:rPr lang="en-US" sz="4000" dirty="0">
                <a:solidFill>
                  <a:srgbClr val="FFFFFF"/>
                </a:solidFill>
              </a:rPr>
              <a:t>of the three major area within normative ethics (utilitarian, deontological, and virtue) which do you believe provides the strongest foundation for applied ethics in public relations and why</a:t>
            </a:r>
            <a:r>
              <a:rPr lang="en-US" sz="4000" dirty="0" smtClean="0">
                <a:solidFill>
                  <a:srgbClr val="FFFFFF"/>
                </a:solidFill>
              </a:rPr>
              <a:t>?” </a:t>
            </a:r>
            <a:endParaRPr lang="en-US" sz="4000" dirty="0">
              <a:solidFill>
                <a:srgbClr val="FFFFFF"/>
              </a:solidFill>
            </a:endParaRPr>
          </a:p>
        </p:txBody>
      </p:sp>
    </p:spTree>
    <p:extLst>
      <p:ext uri="{BB962C8B-B14F-4D97-AF65-F5344CB8AC3E}">
        <p14:creationId xmlns:p14="http://schemas.microsoft.com/office/powerpoint/2010/main" val="3420368132"/>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p:cNvSpPr/>
          <p:nvPr/>
        </p:nvSpPr>
        <p:spPr>
          <a:xfrm>
            <a:off x="1" y="281994"/>
            <a:ext cx="9144000" cy="523431"/>
          </a:xfrm>
          <a:prstGeom prst="rect">
            <a:avLst/>
          </a:prstGeom>
          <a:solidFill>
            <a:srgbClr val="0F406D"/>
          </a:solidFill>
          <a:effectLst>
            <a:outerShdw blurRad="40000" dist="23000" dir="5400000" rotWithShape="0">
              <a:srgbClr val="000000">
                <a:alpha val="3500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pic>
        <p:nvPicPr>
          <p:cNvPr id="4" name="Picture 3" descr="Screen Shot 2016-05-14 at 1.28.18 P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55624" y="281994"/>
            <a:ext cx="1074779" cy="523431"/>
          </a:xfrm>
          <a:prstGeom prst="rect">
            <a:avLst/>
          </a:prstGeom>
        </p:spPr>
      </p:pic>
      <p:sp>
        <p:nvSpPr>
          <p:cNvPr id="11" name="Subtitle 4"/>
          <p:cNvSpPr txBox="1">
            <a:spLocks/>
          </p:cNvSpPr>
          <p:nvPr/>
        </p:nvSpPr>
        <p:spPr>
          <a:xfrm>
            <a:off x="7135796" y="281994"/>
            <a:ext cx="1858911" cy="729471"/>
          </a:xfrm>
          <a:prstGeom prst="rect">
            <a:avLst/>
          </a:prstGeom>
        </p:spPr>
        <p:txBody>
          <a:bodyPr vert="horz" lIns="91440" tIns="45720" rIns="91440" bIns="45720" rtlCol="0">
            <a:norm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r">
              <a:buNone/>
            </a:pPr>
            <a:r>
              <a:rPr lang="en-US" sz="1200" dirty="0" smtClean="0">
                <a:solidFill>
                  <a:schemeClr val="bg1"/>
                </a:solidFill>
              </a:rPr>
              <a:t>Lesson One | Introduction</a:t>
            </a:r>
            <a:endParaRPr lang="en-US" sz="1200" dirty="0">
              <a:solidFill>
                <a:schemeClr val="bg1"/>
              </a:solidFill>
            </a:endParaRPr>
          </a:p>
        </p:txBody>
      </p:sp>
      <p:sp>
        <p:nvSpPr>
          <p:cNvPr id="5" name="Title 4"/>
          <p:cNvSpPr>
            <a:spLocks noGrp="1"/>
          </p:cNvSpPr>
          <p:nvPr>
            <p:ph type="title"/>
          </p:nvPr>
        </p:nvSpPr>
        <p:spPr>
          <a:xfrm>
            <a:off x="457200" y="846138"/>
            <a:ext cx="8229600" cy="1143000"/>
          </a:xfrm>
        </p:spPr>
        <p:txBody>
          <a:bodyPr/>
          <a:lstStyle/>
          <a:p>
            <a:r>
              <a:rPr lang="en-US" dirty="0" smtClean="0"/>
              <a:t>Obligations of the Profession</a:t>
            </a:r>
            <a:endParaRPr lang="en-US" dirty="0"/>
          </a:p>
        </p:txBody>
      </p:sp>
      <p:sp>
        <p:nvSpPr>
          <p:cNvPr id="6" name="Content Placeholder 5"/>
          <p:cNvSpPr>
            <a:spLocks noGrp="1"/>
          </p:cNvSpPr>
          <p:nvPr>
            <p:ph idx="1"/>
          </p:nvPr>
        </p:nvSpPr>
        <p:spPr>
          <a:xfrm>
            <a:off x="457200" y="2277602"/>
            <a:ext cx="8229600" cy="3688505"/>
          </a:xfrm>
        </p:spPr>
        <p:txBody>
          <a:bodyPr>
            <a:normAutofit fontScale="92500" lnSpcReduction="10000"/>
          </a:bodyPr>
          <a:lstStyle/>
          <a:p>
            <a:r>
              <a:rPr lang="en-US" dirty="0" smtClean="0"/>
              <a:t>Public relations professionals should have “</a:t>
            </a:r>
            <a:r>
              <a:rPr lang="en-US" dirty="0"/>
              <a:t>unimpeachable ethical </a:t>
            </a:r>
            <a:r>
              <a:rPr lang="en-US" dirty="0" smtClean="0"/>
              <a:t>standards” the develop trust from clients and the public (Heath &amp; Coombs, 2006).</a:t>
            </a:r>
          </a:p>
          <a:p>
            <a:r>
              <a:rPr lang="en-US" dirty="0"/>
              <a:t>“</a:t>
            </a:r>
            <a:r>
              <a:rPr lang="en-US" i="1" dirty="0"/>
              <a:t>Every profession has a moral purpose. Medicine has health. Law has justice. Public relations has harmony—</a:t>
            </a:r>
            <a:r>
              <a:rPr lang="en-US" b="1" i="1" dirty="0"/>
              <a:t>social </a:t>
            </a:r>
            <a:r>
              <a:rPr lang="en-US" b="1" i="1" dirty="0" smtClean="0"/>
              <a:t>harmony</a:t>
            </a:r>
            <a:r>
              <a:rPr lang="en-US" dirty="0" smtClean="0"/>
              <a:t>” (</a:t>
            </a:r>
            <a:r>
              <a:rPr lang="en-US" dirty="0"/>
              <a:t>Seib</a:t>
            </a:r>
            <a:r>
              <a:rPr lang="en-US" dirty="0"/>
              <a:t> and </a:t>
            </a:r>
            <a:r>
              <a:rPr lang="en-US" dirty="0" smtClean="0"/>
              <a:t>Fitzpatrick, 1995).</a:t>
            </a:r>
            <a:endParaRPr lang="en-US" dirty="0"/>
          </a:p>
        </p:txBody>
      </p:sp>
    </p:spTree>
    <p:extLst>
      <p:ext uri="{BB962C8B-B14F-4D97-AF65-F5344CB8AC3E}">
        <p14:creationId xmlns:p14="http://schemas.microsoft.com/office/powerpoint/2010/main" val="4058042919"/>
      </p:ext>
    </p:extLst>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p:cNvSpPr/>
          <p:nvPr/>
        </p:nvSpPr>
        <p:spPr>
          <a:xfrm>
            <a:off x="1" y="281994"/>
            <a:ext cx="9144000" cy="523431"/>
          </a:xfrm>
          <a:prstGeom prst="rect">
            <a:avLst/>
          </a:prstGeom>
          <a:solidFill>
            <a:srgbClr val="0F406D"/>
          </a:solidFill>
          <a:effectLst>
            <a:outerShdw blurRad="40000" dist="23000" dir="5400000" rotWithShape="0">
              <a:srgbClr val="000000">
                <a:alpha val="3500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pic>
        <p:nvPicPr>
          <p:cNvPr id="4" name="Picture 3" descr="Screen Shot 2016-05-14 at 1.28.18 PM.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55624" y="281994"/>
            <a:ext cx="1074779" cy="523431"/>
          </a:xfrm>
          <a:prstGeom prst="rect">
            <a:avLst/>
          </a:prstGeom>
        </p:spPr>
      </p:pic>
      <p:sp>
        <p:nvSpPr>
          <p:cNvPr id="11" name="Subtitle 4"/>
          <p:cNvSpPr txBox="1">
            <a:spLocks/>
          </p:cNvSpPr>
          <p:nvPr/>
        </p:nvSpPr>
        <p:spPr>
          <a:xfrm>
            <a:off x="7135796" y="281994"/>
            <a:ext cx="1858911" cy="729471"/>
          </a:xfrm>
          <a:prstGeom prst="rect">
            <a:avLst/>
          </a:prstGeom>
        </p:spPr>
        <p:txBody>
          <a:bodyPr vert="horz" lIns="91440" tIns="45720" rIns="91440" bIns="45720" rtlCol="0">
            <a:norm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r">
              <a:buNone/>
            </a:pPr>
            <a:r>
              <a:rPr lang="en-US" sz="1200" dirty="0" smtClean="0">
                <a:solidFill>
                  <a:schemeClr val="bg1"/>
                </a:solidFill>
              </a:rPr>
              <a:t>Lesson One | Introduction</a:t>
            </a:r>
            <a:endParaRPr lang="en-US" sz="1200" dirty="0">
              <a:solidFill>
                <a:schemeClr val="bg1"/>
              </a:solidFill>
            </a:endParaRPr>
          </a:p>
        </p:txBody>
      </p:sp>
      <p:sp>
        <p:nvSpPr>
          <p:cNvPr id="5" name="Title 4"/>
          <p:cNvSpPr>
            <a:spLocks noGrp="1"/>
          </p:cNvSpPr>
          <p:nvPr>
            <p:ph type="title"/>
          </p:nvPr>
        </p:nvSpPr>
        <p:spPr>
          <a:xfrm>
            <a:off x="457200" y="846138"/>
            <a:ext cx="8229600" cy="1143000"/>
          </a:xfrm>
        </p:spPr>
        <p:txBody>
          <a:bodyPr/>
          <a:lstStyle/>
          <a:p>
            <a:r>
              <a:rPr lang="en-US" dirty="0" smtClean="0"/>
              <a:t>Obligations of the Profession</a:t>
            </a:r>
            <a:endParaRPr lang="en-US" dirty="0"/>
          </a:p>
        </p:txBody>
      </p:sp>
      <p:sp>
        <p:nvSpPr>
          <p:cNvPr id="6" name="Content Placeholder 5"/>
          <p:cNvSpPr>
            <a:spLocks noGrp="1"/>
          </p:cNvSpPr>
          <p:nvPr>
            <p:ph idx="1"/>
          </p:nvPr>
        </p:nvSpPr>
        <p:spPr>
          <a:xfrm>
            <a:off x="457200" y="2277602"/>
            <a:ext cx="8229600" cy="3688505"/>
          </a:xfrm>
        </p:spPr>
        <p:txBody>
          <a:bodyPr>
            <a:normAutofit/>
          </a:bodyPr>
          <a:lstStyle/>
          <a:p>
            <a:r>
              <a:rPr lang="en-US" dirty="0" smtClean="0"/>
              <a:t>Dedication to clients.</a:t>
            </a:r>
          </a:p>
          <a:p>
            <a:r>
              <a:rPr lang="en-US" dirty="0" smtClean="0"/>
              <a:t>Commitment to the public.</a:t>
            </a:r>
          </a:p>
          <a:p>
            <a:r>
              <a:rPr lang="en-US" dirty="0" smtClean="0"/>
              <a:t>Duty to the profession.</a:t>
            </a:r>
          </a:p>
        </p:txBody>
      </p:sp>
    </p:spTree>
    <p:extLst>
      <p:ext uri="{BB962C8B-B14F-4D97-AF65-F5344CB8AC3E}">
        <p14:creationId xmlns:p14="http://schemas.microsoft.com/office/powerpoint/2010/main" val="4123772312"/>
      </p:ext>
    </p:extLst>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p:cNvSpPr/>
          <p:nvPr/>
        </p:nvSpPr>
        <p:spPr>
          <a:xfrm>
            <a:off x="1" y="281994"/>
            <a:ext cx="9144000" cy="523431"/>
          </a:xfrm>
          <a:prstGeom prst="rect">
            <a:avLst/>
          </a:prstGeom>
          <a:solidFill>
            <a:srgbClr val="0F406D"/>
          </a:solidFill>
          <a:effectLst>
            <a:outerShdw blurRad="40000" dist="23000" dir="5400000" rotWithShape="0">
              <a:srgbClr val="000000">
                <a:alpha val="3500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pic>
        <p:nvPicPr>
          <p:cNvPr id="4" name="Picture 3" descr="Screen Shot 2016-05-14 at 1.28.18 P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55624" y="281994"/>
            <a:ext cx="1074779" cy="523431"/>
          </a:xfrm>
          <a:prstGeom prst="rect">
            <a:avLst/>
          </a:prstGeom>
        </p:spPr>
      </p:pic>
      <p:sp>
        <p:nvSpPr>
          <p:cNvPr id="11" name="Subtitle 4"/>
          <p:cNvSpPr txBox="1">
            <a:spLocks/>
          </p:cNvSpPr>
          <p:nvPr/>
        </p:nvSpPr>
        <p:spPr>
          <a:xfrm>
            <a:off x="7135796" y="281994"/>
            <a:ext cx="1858911" cy="729471"/>
          </a:xfrm>
          <a:prstGeom prst="rect">
            <a:avLst/>
          </a:prstGeom>
        </p:spPr>
        <p:txBody>
          <a:bodyPr vert="horz" lIns="91440" tIns="45720" rIns="91440" bIns="45720" rtlCol="0">
            <a:norm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r">
              <a:buNone/>
            </a:pPr>
            <a:r>
              <a:rPr lang="en-US" sz="1200" dirty="0" smtClean="0">
                <a:solidFill>
                  <a:schemeClr val="bg1"/>
                </a:solidFill>
              </a:rPr>
              <a:t>Lesson One | Introduction</a:t>
            </a:r>
            <a:endParaRPr lang="en-US" sz="1200" dirty="0">
              <a:solidFill>
                <a:schemeClr val="bg1"/>
              </a:solidFill>
            </a:endParaRPr>
          </a:p>
        </p:txBody>
      </p:sp>
      <p:sp>
        <p:nvSpPr>
          <p:cNvPr id="5" name="Title 4"/>
          <p:cNvSpPr>
            <a:spLocks noGrp="1"/>
          </p:cNvSpPr>
          <p:nvPr>
            <p:ph type="title"/>
          </p:nvPr>
        </p:nvSpPr>
        <p:spPr>
          <a:xfrm>
            <a:off x="457200" y="846138"/>
            <a:ext cx="8229600" cy="1143000"/>
          </a:xfrm>
        </p:spPr>
        <p:txBody>
          <a:bodyPr/>
          <a:lstStyle/>
          <a:p>
            <a:r>
              <a:rPr lang="en-US" dirty="0" smtClean="0"/>
              <a:t>Mixed-Motive Obligations</a:t>
            </a:r>
            <a:endParaRPr lang="en-US" dirty="0"/>
          </a:p>
        </p:txBody>
      </p:sp>
      <p:sp>
        <p:nvSpPr>
          <p:cNvPr id="6" name="Content Placeholder 5"/>
          <p:cNvSpPr>
            <a:spLocks noGrp="1"/>
          </p:cNvSpPr>
          <p:nvPr>
            <p:ph idx="1"/>
          </p:nvPr>
        </p:nvSpPr>
        <p:spPr>
          <a:xfrm>
            <a:off x="457200" y="2277602"/>
            <a:ext cx="8229600" cy="3688505"/>
          </a:xfrm>
        </p:spPr>
        <p:txBody>
          <a:bodyPr>
            <a:normAutofit lnSpcReduction="10000"/>
          </a:bodyPr>
          <a:lstStyle/>
          <a:p>
            <a:pPr marL="0" indent="0" algn="ctr">
              <a:buNone/>
            </a:pPr>
            <a:r>
              <a:rPr lang="en-US" dirty="0" smtClean="0"/>
              <a:t>“</a:t>
            </a:r>
            <a:r>
              <a:rPr lang="en-US" dirty="0"/>
              <a:t>Public relations professionals – as professionals – have obligations that extend beyond the profitability (however defined) of the organization represented. Responsibility to the public—or in the case of public relations, to multiple publics—must be balanced with responsibility to the client or </a:t>
            </a:r>
            <a:r>
              <a:rPr lang="en-US" dirty="0" smtClean="0"/>
              <a:t>employer.” Fitzpatrick </a:t>
            </a:r>
            <a:r>
              <a:rPr lang="en-US" dirty="0"/>
              <a:t>&amp; Gauthier (2001) </a:t>
            </a:r>
          </a:p>
        </p:txBody>
      </p:sp>
    </p:spTree>
    <p:extLst>
      <p:ext uri="{BB962C8B-B14F-4D97-AF65-F5344CB8AC3E}">
        <p14:creationId xmlns:p14="http://schemas.microsoft.com/office/powerpoint/2010/main" val="2895172554"/>
      </p:ext>
    </p:extLst>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p:cNvSpPr/>
          <p:nvPr/>
        </p:nvSpPr>
        <p:spPr>
          <a:xfrm>
            <a:off x="1" y="0"/>
            <a:ext cx="9144000" cy="6858000"/>
          </a:xfrm>
          <a:prstGeom prst="rect">
            <a:avLst/>
          </a:prstGeom>
          <a:solidFill>
            <a:srgbClr val="0F406D"/>
          </a:solidFill>
          <a:effectLst>
            <a:outerShdw blurRad="40000" dist="23000" dir="5400000" rotWithShape="0">
              <a:srgbClr val="000000">
                <a:alpha val="3500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pic>
        <p:nvPicPr>
          <p:cNvPr id="4" name="Picture 3" descr="Screen Shot 2016-05-14 at 1.28.18 P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55624" y="281994"/>
            <a:ext cx="1074779" cy="523431"/>
          </a:xfrm>
          <a:prstGeom prst="rect">
            <a:avLst/>
          </a:prstGeom>
        </p:spPr>
      </p:pic>
      <p:sp>
        <p:nvSpPr>
          <p:cNvPr id="11" name="Subtitle 4"/>
          <p:cNvSpPr txBox="1">
            <a:spLocks/>
          </p:cNvSpPr>
          <p:nvPr/>
        </p:nvSpPr>
        <p:spPr>
          <a:xfrm>
            <a:off x="7135796" y="281994"/>
            <a:ext cx="1858911" cy="729471"/>
          </a:xfrm>
          <a:prstGeom prst="rect">
            <a:avLst/>
          </a:prstGeom>
        </p:spPr>
        <p:txBody>
          <a:bodyPr vert="horz" lIns="91440" tIns="45720" rIns="91440" bIns="45720" rtlCol="0">
            <a:norm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r">
              <a:buNone/>
            </a:pPr>
            <a:r>
              <a:rPr lang="en-US" sz="1200" dirty="0" smtClean="0">
                <a:solidFill>
                  <a:schemeClr val="bg1"/>
                </a:solidFill>
              </a:rPr>
              <a:t>Lesson One | Introduction</a:t>
            </a:r>
            <a:endParaRPr lang="en-US" sz="1200" dirty="0">
              <a:solidFill>
                <a:schemeClr val="bg1"/>
              </a:solidFill>
            </a:endParaRPr>
          </a:p>
        </p:txBody>
      </p:sp>
      <p:sp>
        <p:nvSpPr>
          <p:cNvPr id="5" name="Title 4"/>
          <p:cNvSpPr>
            <a:spLocks noGrp="1"/>
          </p:cNvSpPr>
          <p:nvPr>
            <p:ph type="title"/>
          </p:nvPr>
        </p:nvSpPr>
        <p:spPr>
          <a:xfrm>
            <a:off x="457200" y="846138"/>
            <a:ext cx="8229600" cy="1143000"/>
          </a:xfrm>
        </p:spPr>
        <p:txBody>
          <a:bodyPr/>
          <a:lstStyle/>
          <a:p>
            <a:r>
              <a:rPr lang="en-US" dirty="0" smtClean="0">
                <a:solidFill>
                  <a:srgbClr val="FFFFFF"/>
                </a:solidFill>
              </a:rPr>
              <a:t>Discussion Question Two</a:t>
            </a:r>
            <a:endParaRPr lang="en-US" dirty="0">
              <a:solidFill>
                <a:srgbClr val="FFFFFF"/>
              </a:solidFill>
            </a:endParaRPr>
          </a:p>
        </p:txBody>
      </p:sp>
      <p:sp>
        <p:nvSpPr>
          <p:cNvPr id="6" name="Content Placeholder 5"/>
          <p:cNvSpPr>
            <a:spLocks noGrp="1"/>
          </p:cNvSpPr>
          <p:nvPr>
            <p:ph idx="1"/>
          </p:nvPr>
        </p:nvSpPr>
        <p:spPr>
          <a:xfrm>
            <a:off x="457200" y="2277602"/>
            <a:ext cx="8229600" cy="3688505"/>
          </a:xfrm>
        </p:spPr>
        <p:txBody>
          <a:bodyPr>
            <a:normAutofit/>
          </a:bodyPr>
          <a:lstStyle/>
          <a:p>
            <a:pPr marL="0" indent="0" algn="ctr">
              <a:buNone/>
            </a:pPr>
            <a:r>
              <a:rPr lang="en-US" sz="4000" dirty="0" smtClean="0">
                <a:solidFill>
                  <a:srgbClr val="FFFFFF"/>
                </a:solidFill>
              </a:rPr>
              <a:t>“What </a:t>
            </a:r>
            <a:r>
              <a:rPr lang="en-US" sz="4000" dirty="0">
                <a:solidFill>
                  <a:srgbClr val="FFFFFF"/>
                </a:solidFill>
              </a:rPr>
              <a:t>are the primary obligations of public relations professionals to clients, publics, and the profession</a:t>
            </a:r>
            <a:r>
              <a:rPr lang="en-US" sz="4000" dirty="0" smtClean="0">
                <a:solidFill>
                  <a:srgbClr val="FFFFFF"/>
                </a:solidFill>
              </a:rPr>
              <a:t>?”</a:t>
            </a:r>
            <a:r>
              <a:rPr lang="en-US" sz="4000" dirty="0" smtClean="0">
                <a:solidFill>
                  <a:srgbClr val="FFFFFF"/>
                </a:solidFill>
                <a:effectLst/>
              </a:rPr>
              <a:t> </a:t>
            </a:r>
            <a:endParaRPr lang="en-US" sz="4000" dirty="0">
              <a:solidFill>
                <a:srgbClr val="FFFFFF"/>
              </a:solidFill>
            </a:endParaRPr>
          </a:p>
        </p:txBody>
      </p:sp>
    </p:spTree>
    <p:extLst>
      <p:ext uri="{BB962C8B-B14F-4D97-AF65-F5344CB8AC3E}">
        <p14:creationId xmlns:p14="http://schemas.microsoft.com/office/powerpoint/2010/main" val="12446830"/>
      </p:ext>
    </p:extLst>
  </p:cSld>
  <p:clrMapOvr>
    <a:masterClrMapping/>
  </p:clrMapOvr>
  <p:timing>
    <p:tnLst>
      <p:par>
        <p:cTn xmlns:p14="http://schemas.microsoft.com/office/powerpoint/2010/mai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
  <TotalTime>207</TotalTime>
  <Words>535</Words>
  <Application>Microsoft Macintosh PowerPoint</Application>
  <PresentationFormat>On-screen Show (4:3)</PresentationFormat>
  <Paragraphs>50</Paragraphs>
  <Slides>12</Slides>
  <Notes>3</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Office Theme</vt:lpstr>
      <vt:lpstr>Introduction to  Public Relations Ethics</vt:lpstr>
      <vt:lpstr>Lesson Overview</vt:lpstr>
      <vt:lpstr>Defining Ethics</vt:lpstr>
      <vt:lpstr>Normative Ethical Systems</vt:lpstr>
      <vt:lpstr>Discussion Question One</vt:lpstr>
      <vt:lpstr>Obligations of the Profession</vt:lpstr>
      <vt:lpstr>Obligations of the Profession</vt:lpstr>
      <vt:lpstr>Mixed-Motive Obligations</vt:lpstr>
      <vt:lpstr>Discussion Question Two</vt:lpstr>
      <vt:lpstr>Developing an Ethical Profession</vt:lpstr>
      <vt:lpstr>Discussion Question Three</vt:lpstr>
      <vt:lpstr>References</vt:lpstr>
    </vt:vector>
  </TitlesOfParts>
  <Company>Biola University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Introduction to  Public Relations Ethics</dc:title>
  <dc:creator>Carolyn Kim</dc:creator>
  <cp:lastModifiedBy>Carolyn Kim</cp:lastModifiedBy>
  <cp:revision>7</cp:revision>
  <dcterms:created xsi:type="dcterms:W3CDTF">2016-05-14T23:03:05Z</dcterms:created>
  <dcterms:modified xsi:type="dcterms:W3CDTF">2016-05-16T00:17:36Z</dcterms:modified>
</cp:coreProperties>
</file>