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9" r:id="rId4"/>
    <p:sldId id="261" r:id="rId5"/>
    <p:sldId id="262" r:id="rId6"/>
    <p:sldId id="265" r:id="rId7"/>
    <p:sldId id="263" r:id="rId8"/>
    <p:sldId id="266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91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0E3F6E"/>
                </a:solidFill>
              </a:rPr>
              <a:t>Professional Codes of Ethics</a:t>
            </a:r>
            <a:endParaRPr lang="en-US" sz="5400" b="1" dirty="0">
              <a:solidFill>
                <a:srgbClr val="0E3F6E"/>
              </a:solidFill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Three| Lesson Two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Question #4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How does the PRSA Code of Ethics benefit a public relations practitioner in his/her work? How can this code of ethics </a:t>
            </a:r>
            <a:r>
              <a:rPr lang="en-US" sz="4000" smtClean="0">
                <a:solidFill>
                  <a:srgbClr val="FFFFFF"/>
                </a:solidFill>
              </a:rPr>
              <a:t>benefit the public relations profession </a:t>
            </a:r>
            <a:r>
              <a:rPr lang="en-US" sz="4000" dirty="0" smtClean="0">
                <a:solidFill>
                  <a:srgbClr val="FFFFFF"/>
                </a:solidFill>
              </a:rPr>
              <a:t>overall?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Codes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Lesson Overview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History of the Code</a:t>
            </a:r>
          </a:p>
          <a:p>
            <a:r>
              <a:rPr lang="en-US" dirty="0" smtClean="0"/>
              <a:t>Developing the Current Code</a:t>
            </a:r>
          </a:p>
          <a:p>
            <a:r>
              <a:rPr lang="en-US" dirty="0" smtClean="0"/>
              <a:t>Features of the Code</a:t>
            </a:r>
          </a:p>
          <a:p>
            <a:r>
              <a:rPr lang="en-US" dirty="0" smtClean="0"/>
              <a:t>Applying the Code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History of the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First Code established in 1950</a:t>
            </a:r>
          </a:p>
          <a:p>
            <a:pPr lvl="1"/>
            <a:r>
              <a:rPr lang="en-US" dirty="0" smtClean="0"/>
              <a:t>Revisions in subsequent years</a:t>
            </a:r>
          </a:p>
          <a:p>
            <a:r>
              <a:rPr lang="en-US" dirty="0" smtClean="0"/>
              <a:t>Enforcement provisions added along the way</a:t>
            </a:r>
          </a:p>
          <a:p>
            <a:r>
              <a:rPr lang="en-US" dirty="0" smtClean="0"/>
              <a:t>Designed to guide professionals’ behavior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Question #1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How has the history of public relations influenced the PRSA Code of Ethics?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056489" y="190592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Developing the Current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Two-year process</a:t>
            </a:r>
          </a:p>
          <a:p>
            <a:pPr lvl="1"/>
            <a:r>
              <a:rPr lang="en-US" dirty="0" smtClean="0"/>
              <a:t>Research among membership</a:t>
            </a:r>
          </a:p>
          <a:p>
            <a:r>
              <a:rPr lang="en-US" dirty="0" smtClean="0"/>
              <a:t>Code driven by research results</a:t>
            </a:r>
          </a:p>
          <a:p>
            <a:r>
              <a:rPr lang="en-US" dirty="0" smtClean="0"/>
              <a:t>Emphasis on an aspirational code</a:t>
            </a:r>
          </a:p>
          <a:p>
            <a:r>
              <a:rPr lang="en-US" dirty="0" smtClean="0"/>
              <a:t>Enforcement aspect removed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Question #2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What are the advantages and disadvantages of a research-based process for developing a </a:t>
            </a:r>
            <a:br>
              <a:rPr lang="en-US" sz="4000" dirty="0" smtClean="0">
                <a:solidFill>
                  <a:srgbClr val="FFFFFF"/>
                </a:solidFill>
              </a:rPr>
            </a:br>
            <a:r>
              <a:rPr lang="en-US" sz="4000" dirty="0" smtClean="0">
                <a:solidFill>
                  <a:srgbClr val="FFFFFF"/>
                </a:solidFill>
              </a:rPr>
              <a:t>code of ethics?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8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Features of the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28326"/>
          </a:xfrm>
        </p:spPr>
        <p:txBody>
          <a:bodyPr>
            <a:normAutofit/>
          </a:bodyPr>
          <a:lstStyle/>
          <a:p>
            <a:r>
              <a:rPr lang="en-US" dirty="0" smtClean="0"/>
              <a:t>Preamble</a:t>
            </a:r>
          </a:p>
          <a:p>
            <a:r>
              <a:rPr lang="en-US" dirty="0" smtClean="0"/>
              <a:t>Professional values (6)</a:t>
            </a:r>
          </a:p>
          <a:p>
            <a:r>
              <a:rPr lang="en-US" dirty="0" smtClean="0"/>
              <a:t>Code provisions (6)</a:t>
            </a:r>
          </a:p>
          <a:p>
            <a:pPr lvl="1"/>
            <a:r>
              <a:rPr lang="en-US" dirty="0" smtClean="0"/>
              <a:t>Core principle</a:t>
            </a:r>
          </a:p>
          <a:p>
            <a:pPr lvl="1"/>
            <a:r>
              <a:rPr lang="en-US" dirty="0" smtClean="0"/>
              <a:t>Intent</a:t>
            </a:r>
          </a:p>
          <a:p>
            <a:pPr lvl="1"/>
            <a:r>
              <a:rPr lang="en-US" dirty="0" smtClean="0"/>
              <a:t>Guidelines</a:t>
            </a:r>
          </a:p>
          <a:p>
            <a:pPr lvl="1"/>
            <a:r>
              <a:rPr lang="en-US" dirty="0" smtClean="0"/>
              <a:t>Examples of unethical behavior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27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Question #3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Which element of the PRSA Code </a:t>
            </a:r>
            <a:br>
              <a:rPr lang="en-US" sz="4000" dirty="0" smtClean="0">
                <a:solidFill>
                  <a:srgbClr val="FFFFFF"/>
                </a:solidFill>
              </a:rPr>
            </a:br>
            <a:r>
              <a:rPr lang="en-US" sz="4000" dirty="0" smtClean="0">
                <a:solidFill>
                  <a:srgbClr val="FFFFFF"/>
                </a:solidFill>
              </a:rPr>
              <a:t>of Ethics is most useful to practitioners, and why?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0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Applying the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28326"/>
          </a:xfrm>
        </p:spPr>
        <p:txBody>
          <a:bodyPr>
            <a:normAutofit/>
          </a:bodyPr>
          <a:lstStyle/>
          <a:p>
            <a:r>
              <a:rPr lang="en-US" dirty="0" smtClean="0"/>
              <a:t>Look to examples of unethical conduct</a:t>
            </a:r>
          </a:p>
          <a:p>
            <a:r>
              <a:rPr lang="en-US" dirty="0" smtClean="0"/>
              <a:t>Identify code provisions that are applicable</a:t>
            </a:r>
          </a:p>
          <a:p>
            <a:r>
              <a:rPr lang="en-US" dirty="0" smtClean="0"/>
              <a:t>Make decisions based on provided guidelines</a:t>
            </a:r>
          </a:p>
          <a:p>
            <a:pPr lvl="1"/>
            <a:r>
              <a:rPr lang="en-US" dirty="0" smtClean="0"/>
              <a:t>When guidelines aren’t available, look to professional values for guidance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smtClean="0">
                <a:solidFill>
                  <a:schemeClr val="bg1"/>
                </a:solidFill>
              </a:rPr>
              <a:t>| Codes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2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242</Words>
  <Application>Microsoft Macintosh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Professional Codes of Ethics</vt:lpstr>
      <vt:lpstr>Lesson Overview</vt:lpstr>
      <vt:lpstr>History of the Code</vt:lpstr>
      <vt:lpstr>Discussion Question #1</vt:lpstr>
      <vt:lpstr>Developing the Current Code</vt:lpstr>
      <vt:lpstr>Discussion Question #2</vt:lpstr>
      <vt:lpstr>Features of the Code</vt:lpstr>
      <vt:lpstr>Discussion Question #3</vt:lpstr>
      <vt:lpstr>Applying the Code</vt:lpstr>
      <vt:lpstr>Discussion Question #4</vt:lpstr>
    </vt:vector>
  </TitlesOfParts>
  <Company>Biola University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Virginia Harrison</cp:lastModifiedBy>
  <cp:revision>14</cp:revision>
  <dcterms:created xsi:type="dcterms:W3CDTF">2016-05-14T23:03:05Z</dcterms:created>
  <dcterms:modified xsi:type="dcterms:W3CDTF">2017-02-03T01:35:34Z</dcterms:modified>
</cp:coreProperties>
</file>