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8"/>
  </p:notesMasterIdLst>
  <p:sldIdLst>
    <p:sldId id="256" r:id="rId2"/>
    <p:sldId id="277" r:id="rId3"/>
    <p:sldId id="259" r:id="rId4"/>
    <p:sldId id="278" r:id="rId5"/>
    <p:sldId id="272" r:id="rId6"/>
    <p:sldId id="279" r:id="rId7"/>
    <p:sldId id="276" r:id="rId8"/>
    <p:sldId id="268" r:id="rId9"/>
    <p:sldId id="269" r:id="rId10"/>
    <p:sldId id="280" r:id="rId11"/>
    <p:sldId id="271" r:id="rId12"/>
    <p:sldId id="281" r:id="rId13"/>
    <p:sldId id="285" r:id="rId14"/>
    <p:sldId id="282" r:id="rId15"/>
    <p:sldId id="286" r:id="rId16"/>
    <p:sldId id="283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406D"/>
    <a:srgbClr val="0E3F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8188CA-4156-4FA2-9BBE-FAE151C417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AC6E1B-E4F3-45F4-889E-66AF3C5035C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The role of transparency and disclosure in CSR activities</a:t>
          </a:r>
        </a:p>
      </dgm:t>
    </dgm:pt>
    <dgm:pt modelId="{ACF0DE20-6F30-4293-8AFE-2B72BDADAFF3}" type="parTrans" cxnId="{AE503C84-D50A-418F-94E3-036A89757805}">
      <dgm:prSet/>
      <dgm:spPr/>
      <dgm:t>
        <a:bodyPr/>
        <a:lstStyle/>
        <a:p>
          <a:endParaRPr lang="en-US"/>
        </a:p>
      </dgm:t>
    </dgm:pt>
    <dgm:pt modelId="{863DA053-F07E-4A58-A579-D3D49EFF4F38}" type="sibTrans" cxnId="{AE503C84-D50A-418F-94E3-036A89757805}">
      <dgm:prSet/>
      <dgm:spPr/>
      <dgm:t>
        <a:bodyPr/>
        <a:lstStyle/>
        <a:p>
          <a:endParaRPr lang="en-US"/>
        </a:p>
      </dgm:t>
    </dgm:pt>
    <dgm:pt modelId="{FE2FF497-ABB8-4939-9DCF-279C5F67224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Guidelines for transparency and disclosure</a:t>
          </a:r>
        </a:p>
      </dgm:t>
    </dgm:pt>
    <dgm:pt modelId="{43D18CBC-BDB3-400F-9A8E-F2CD940E5234}" type="parTrans" cxnId="{8735706D-CE66-403F-A868-E4E9B65FFF5C}">
      <dgm:prSet/>
      <dgm:spPr/>
      <dgm:t>
        <a:bodyPr/>
        <a:lstStyle/>
        <a:p>
          <a:endParaRPr lang="en-US"/>
        </a:p>
      </dgm:t>
    </dgm:pt>
    <dgm:pt modelId="{52314EFF-2C29-4027-8D9F-A64AB981EC61}" type="sibTrans" cxnId="{8735706D-CE66-403F-A868-E4E9B65FFF5C}">
      <dgm:prSet/>
      <dgm:spPr/>
      <dgm:t>
        <a:bodyPr/>
        <a:lstStyle/>
        <a:p>
          <a:endParaRPr lang="en-US"/>
        </a:p>
      </dgm:t>
    </dgm:pt>
    <dgm:pt modelId="{35AEBCD9-B2A3-4CAC-9CFA-4E5CA7D5352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Regulators and regulations about transparency and disclosure</a:t>
          </a:r>
        </a:p>
      </dgm:t>
    </dgm:pt>
    <dgm:pt modelId="{34B2A272-492D-446C-A67E-FCFF75CDAFCE}" type="parTrans" cxnId="{CCA4C678-BA96-4F17-BAE2-87C54C293BCF}">
      <dgm:prSet/>
      <dgm:spPr/>
      <dgm:t>
        <a:bodyPr/>
        <a:lstStyle/>
        <a:p>
          <a:endParaRPr lang="en-US"/>
        </a:p>
      </dgm:t>
    </dgm:pt>
    <dgm:pt modelId="{93D5A15F-C20B-4265-8190-6B354C1D8CFC}" type="sibTrans" cxnId="{CCA4C678-BA96-4F17-BAE2-87C54C293BCF}">
      <dgm:prSet/>
      <dgm:spPr/>
      <dgm:t>
        <a:bodyPr/>
        <a:lstStyle/>
        <a:p>
          <a:endParaRPr lang="en-US"/>
        </a:p>
      </dgm:t>
    </dgm:pt>
    <dgm:pt modelId="{511BD00D-66B7-4743-928C-0F264A989AD4}" type="pres">
      <dgm:prSet presAssocID="{2F8188CA-4156-4FA2-9BBE-FAE151C4170D}" presName="root" presStyleCnt="0">
        <dgm:presLayoutVars>
          <dgm:dir/>
          <dgm:resizeHandles val="exact"/>
        </dgm:presLayoutVars>
      </dgm:prSet>
      <dgm:spPr/>
    </dgm:pt>
    <dgm:pt modelId="{A03D85FA-6188-4FDB-B2BA-E1AB29D5DD6A}" type="pres">
      <dgm:prSet presAssocID="{86AC6E1B-E4F3-45F4-889E-66AF3C5035C6}" presName="compNode" presStyleCnt="0"/>
      <dgm:spPr/>
    </dgm:pt>
    <dgm:pt modelId="{E0C497D1-0241-455F-8ACF-2C4E35D26E8B}" type="pres">
      <dgm:prSet presAssocID="{86AC6E1B-E4F3-45F4-889E-66AF3C5035C6}" presName="bgRect" presStyleLbl="bgShp" presStyleIdx="0" presStyleCnt="3"/>
      <dgm:spPr/>
    </dgm:pt>
    <dgm:pt modelId="{5565145E-DA45-44C6-9C3D-761508544C1F}" type="pres">
      <dgm:prSet presAssocID="{86AC6E1B-E4F3-45F4-889E-66AF3C5035C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EB5BB006-1ED1-4B27-93ED-9BEA23E12591}" type="pres">
      <dgm:prSet presAssocID="{86AC6E1B-E4F3-45F4-889E-66AF3C5035C6}" presName="spaceRect" presStyleCnt="0"/>
      <dgm:spPr/>
    </dgm:pt>
    <dgm:pt modelId="{AE1D7A77-DFCA-49D1-A643-F05C7B1BF99F}" type="pres">
      <dgm:prSet presAssocID="{86AC6E1B-E4F3-45F4-889E-66AF3C5035C6}" presName="parTx" presStyleLbl="revTx" presStyleIdx="0" presStyleCnt="3">
        <dgm:presLayoutVars>
          <dgm:chMax val="0"/>
          <dgm:chPref val="0"/>
        </dgm:presLayoutVars>
      </dgm:prSet>
      <dgm:spPr/>
    </dgm:pt>
    <dgm:pt modelId="{21AA7935-DC2D-4899-B695-ED4716AD92D4}" type="pres">
      <dgm:prSet presAssocID="{863DA053-F07E-4A58-A579-D3D49EFF4F38}" presName="sibTrans" presStyleCnt="0"/>
      <dgm:spPr/>
    </dgm:pt>
    <dgm:pt modelId="{41ADD04A-8439-4AD9-A837-4A4BB019FBF0}" type="pres">
      <dgm:prSet presAssocID="{FE2FF497-ABB8-4939-9DCF-279C5F672242}" presName="compNode" presStyleCnt="0"/>
      <dgm:spPr/>
    </dgm:pt>
    <dgm:pt modelId="{7E523324-9D14-4921-B103-AC2C6091140D}" type="pres">
      <dgm:prSet presAssocID="{FE2FF497-ABB8-4939-9DCF-279C5F672242}" presName="bgRect" presStyleLbl="bgShp" presStyleIdx="1" presStyleCnt="3"/>
      <dgm:spPr/>
    </dgm:pt>
    <dgm:pt modelId="{F7F56C54-43D3-4852-9573-833C88BC01BC}" type="pres">
      <dgm:prSet presAssocID="{FE2FF497-ABB8-4939-9DCF-279C5F67224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C8270A89-31B9-4F80-82CF-F71F537C1732}" type="pres">
      <dgm:prSet presAssocID="{FE2FF497-ABB8-4939-9DCF-279C5F672242}" presName="spaceRect" presStyleCnt="0"/>
      <dgm:spPr/>
    </dgm:pt>
    <dgm:pt modelId="{A724701C-D09B-4757-A452-C7260283C3CD}" type="pres">
      <dgm:prSet presAssocID="{FE2FF497-ABB8-4939-9DCF-279C5F672242}" presName="parTx" presStyleLbl="revTx" presStyleIdx="1" presStyleCnt="3">
        <dgm:presLayoutVars>
          <dgm:chMax val="0"/>
          <dgm:chPref val="0"/>
        </dgm:presLayoutVars>
      </dgm:prSet>
      <dgm:spPr/>
    </dgm:pt>
    <dgm:pt modelId="{30F924FC-F4D8-4022-AC41-1E9E4460A364}" type="pres">
      <dgm:prSet presAssocID="{52314EFF-2C29-4027-8D9F-A64AB981EC61}" presName="sibTrans" presStyleCnt="0"/>
      <dgm:spPr/>
    </dgm:pt>
    <dgm:pt modelId="{59408AC4-4223-45D8-B311-36FA141DEA3D}" type="pres">
      <dgm:prSet presAssocID="{35AEBCD9-B2A3-4CAC-9CFA-4E5CA7D5352B}" presName="compNode" presStyleCnt="0"/>
      <dgm:spPr/>
    </dgm:pt>
    <dgm:pt modelId="{E21EE44D-0F19-4161-A8E8-A861685C78EA}" type="pres">
      <dgm:prSet presAssocID="{35AEBCD9-B2A3-4CAC-9CFA-4E5CA7D5352B}" presName="bgRect" presStyleLbl="bgShp" presStyleIdx="2" presStyleCnt="3"/>
      <dgm:spPr/>
    </dgm:pt>
    <dgm:pt modelId="{ABCF07CE-C703-4ECC-8BB3-1854C8E50D47}" type="pres">
      <dgm:prSet presAssocID="{35AEBCD9-B2A3-4CAC-9CFA-4E5CA7D5352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874AEBF0-6ABF-4D38-A891-E4AAF7236677}" type="pres">
      <dgm:prSet presAssocID="{35AEBCD9-B2A3-4CAC-9CFA-4E5CA7D5352B}" presName="spaceRect" presStyleCnt="0"/>
      <dgm:spPr/>
    </dgm:pt>
    <dgm:pt modelId="{45118667-9C86-4D90-B928-25ECD6D3F819}" type="pres">
      <dgm:prSet presAssocID="{35AEBCD9-B2A3-4CAC-9CFA-4E5CA7D5352B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0C51D20-72AD-4D0A-8A00-B5A4862E0E51}" type="presOf" srcId="{FE2FF497-ABB8-4939-9DCF-279C5F672242}" destId="{A724701C-D09B-4757-A452-C7260283C3CD}" srcOrd="0" destOrd="0" presId="urn:microsoft.com/office/officeart/2018/2/layout/IconVerticalSolidList"/>
    <dgm:cxn modelId="{8735706D-CE66-403F-A868-E4E9B65FFF5C}" srcId="{2F8188CA-4156-4FA2-9BBE-FAE151C4170D}" destId="{FE2FF497-ABB8-4939-9DCF-279C5F672242}" srcOrd="1" destOrd="0" parTransId="{43D18CBC-BDB3-400F-9A8E-F2CD940E5234}" sibTransId="{52314EFF-2C29-4027-8D9F-A64AB981EC61}"/>
    <dgm:cxn modelId="{CCA4C678-BA96-4F17-BAE2-87C54C293BCF}" srcId="{2F8188CA-4156-4FA2-9BBE-FAE151C4170D}" destId="{35AEBCD9-B2A3-4CAC-9CFA-4E5CA7D5352B}" srcOrd="2" destOrd="0" parTransId="{34B2A272-492D-446C-A67E-FCFF75CDAFCE}" sibTransId="{93D5A15F-C20B-4265-8190-6B354C1D8CFC}"/>
    <dgm:cxn modelId="{AE503C84-D50A-418F-94E3-036A89757805}" srcId="{2F8188CA-4156-4FA2-9BBE-FAE151C4170D}" destId="{86AC6E1B-E4F3-45F4-889E-66AF3C5035C6}" srcOrd="0" destOrd="0" parTransId="{ACF0DE20-6F30-4293-8AFE-2B72BDADAFF3}" sibTransId="{863DA053-F07E-4A58-A579-D3D49EFF4F38}"/>
    <dgm:cxn modelId="{3F900CA3-382E-4B43-A8B8-7DED96D5F298}" type="presOf" srcId="{2F8188CA-4156-4FA2-9BBE-FAE151C4170D}" destId="{511BD00D-66B7-4743-928C-0F264A989AD4}" srcOrd="0" destOrd="0" presId="urn:microsoft.com/office/officeart/2018/2/layout/IconVerticalSolidList"/>
    <dgm:cxn modelId="{9955B3AE-E17C-41FC-9355-A9BB73DAC7E1}" type="presOf" srcId="{35AEBCD9-B2A3-4CAC-9CFA-4E5CA7D5352B}" destId="{45118667-9C86-4D90-B928-25ECD6D3F819}" srcOrd="0" destOrd="0" presId="urn:microsoft.com/office/officeart/2018/2/layout/IconVerticalSolidList"/>
    <dgm:cxn modelId="{CA0C63D0-F359-4DB5-9201-B364DE150892}" type="presOf" srcId="{86AC6E1B-E4F3-45F4-889E-66AF3C5035C6}" destId="{AE1D7A77-DFCA-49D1-A643-F05C7B1BF99F}" srcOrd="0" destOrd="0" presId="urn:microsoft.com/office/officeart/2018/2/layout/IconVerticalSolidList"/>
    <dgm:cxn modelId="{D960319A-1E96-4130-B3ED-B9E15787B1F7}" type="presParOf" srcId="{511BD00D-66B7-4743-928C-0F264A989AD4}" destId="{A03D85FA-6188-4FDB-B2BA-E1AB29D5DD6A}" srcOrd="0" destOrd="0" presId="urn:microsoft.com/office/officeart/2018/2/layout/IconVerticalSolidList"/>
    <dgm:cxn modelId="{B932859B-7353-4099-A0A3-233A7B0EF27C}" type="presParOf" srcId="{A03D85FA-6188-4FDB-B2BA-E1AB29D5DD6A}" destId="{E0C497D1-0241-455F-8ACF-2C4E35D26E8B}" srcOrd="0" destOrd="0" presId="urn:microsoft.com/office/officeart/2018/2/layout/IconVerticalSolidList"/>
    <dgm:cxn modelId="{0572EB67-CCD2-4146-8B1F-23B6F3AF88C7}" type="presParOf" srcId="{A03D85FA-6188-4FDB-B2BA-E1AB29D5DD6A}" destId="{5565145E-DA45-44C6-9C3D-761508544C1F}" srcOrd="1" destOrd="0" presId="urn:microsoft.com/office/officeart/2018/2/layout/IconVerticalSolidList"/>
    <dgm:cxn modelId="{957C2FD6-A1EF-4846-8354-C9133239FB20}" type="presParOf" srcId="{A03D85FA-6188-4FDB-B2BA-E1AB29D5DD6A}" destId="{EB5BB006-1ED1-4B27-93ED-9BEA23E12591}" srcOrd="2" destOrd="0" presId="urn:microsoft.com/office/officeart/2018/2/layout/IconVerticalSolidList"/>
    <dgm:cxn modelId="{8F0072DC-ACF9-4DCB-9563-72B760AF5302}" type="presParOf" srcId="{A03D85FA-6188-4FDB-B2BA-E1AB29D5DD6A}" destId="{AE1D7A77-DFCA-49D1-A643-F05C7B1BF99F}" srcOrd="3" destOrd="0" presId="urn:microsoft.com/office/officeart/2018/2/layout/IconVerticalSolidList"/>
    <dgm:cxn modelId="{02F13A69-41A6-4072-9881-F5D8B74722BE}" type="presParOf" srcId="{511BD00D-66B7-4743-928C-0F264A989AD4}" destId="{21AA7935-DC2D-4899-B695-ED4716AD92D4}" srcOrd="1" destOrd="0" presId="urn:microsoft.com/office/officeart/2018/2/layout/IconVerticalSolidList"/>
    <dgm:cxn modelId="{3AC1361A-19C0-4404-AE6D-1822F9501E08}" type="presParOf" srcId="{511BD00D-66B7-4743-928C-0F264A989AD4}" destId="{41ADD04A-8439-4AD9-A837-4A4BB019FBF0}" srcOrd="2" destOrd="0" presId="urn:microsoft.com/office/officeart/2018/2/layout/IconVerticalSolidList"/>
    <dgm:cxn modelId="{72E50740-3470-4FFE-A989-0B3D37E6A47C}" type="presParOf" srcId="{41ADD04A-8439-4AD9-A837-4A4BB019FBF0}" destId="{7E523324-9D14-4921-B103-AC2C6091140D}" srcOrd="0" destOrd="0" presId="urn:microsoft.com/office/officeart/2018/2/layout/IconVerticalSolidList"/>
    <dgm:cxn modelId="{02A87830-9220-4B45-9D72-FA88AB91CDFA}" type="presParOf" srcId="{41ADD04A-8439-4AD9-A837-4A4BB019FBF0}" destId="{F7F56C54-43D3-4852-9573-833C88BC01BC}" srcOrd="1" destOrd="0" presId="urn:microsoft.com/office/officeart/2018/2/layout/IconVerticalSolidList"/>
    <dgm:cxn modelId="{5808D150-F157-4633-BDA5-0A24AD89BD6D}" type="presParOf" srcId="{41ADD04A-8439-4AD9-A837-4A4BB019FBF0}" destId="{C8270A89-31B9-4F80-82CF-F71F537C1732}" srcOrd="2" destOrd="0" presId="urn:microsoft.com/office/officeart/2018/2/layout/IconVerticalSolidList"/>
    <dgm:cxn modelId="{0FCDE85F-4D23-4D49-9120-3EC083852DE1}" type="presParOf" srcId="{41ADD04A-8439-4AD9-A837-4A4BB019FBF0}" destId="{A724701C-D09B-4757-A452-C7260283C3CD}" srcOrd="3" destOrd="0" presId="urn:microsoft.com/office/officeart/2018/2/layout/IconVerticalSolidList"/>
    <dgm:cxn modelId="{F0FF8998-83BE-4B2A-B208-BE63AB981DE6}" type="presParOf" srcId="{511BD00D-66B7-4743-928C-0F264A989AD4}" destId="{30F924FC-F4D8-4022-AC41-1E9E4460A364}" srcOrd="3" destOrd="0" presId="urn:microsoft.com/office/officeart/2018/2/layout/IconVerticalSolidList"/>
    <dgm:cxn modelId="{E441AD4C-32FC-4250-A319-F92FE4CC2952}" type="presParOf" srcId="{511BD00D-66B7-4743-928C-0F264A989AD4}" destId="{59408AC4-4223-45D8-B311-36FA141DEA3D}" srcOrd="4" destOrd="0" presId="urn:microsoft.com/office/officeart/2018/2/layout/IconVerticalSolidList"/>
    <dgm:cxn modelId="{5C19B06D-8923-4D44-9AC4-D90B745B72E6}" type="presParOf" srcId="{59408AC4-4223-45D8-B311-36FA141DEA3D}" destId="{E21EE44D-0F19-4161-A8E8-A861685C78EA}" srcOrd="0" destOrd="0" presId="urn:microsoft.com/office/officeart/2018/2/layout/IconVerticalSolidList"/>
    <dgm:cxn modelId="{E34EB4AB-CD96-4534-A00D-A7EC18472815}" type="presParOf" srcId="{59408AC4-4223-45D8-B311-36FA141DEA3D}" destId="{ABCF07CE-C703-4ECC-8BB3-1854C8E50D47}" srcOrd="1" destOrd="0" presId="urn:microsoft.com/office/officeart/2018/2/layout/IconVerticalSolidList"/>
    <dgm:cxn modelId="{0CB83F04-D4B0-476C-A570-1AACE85AF52B}" type="presParOf" srcId="{59408AC4-4223-45D8-B311-36FA141DEA3D}" destId="{874AEBF0-6ABF-4D38-A891-E4AAF7236677}" srcOrd="2" destOrd="0" presId="urn:microsoft.com/office/officeart/2018/2/layout/IconVerticalSolidList"/>
    <dgm:cxn modelId="{387426F8-FAA3-4A82-B0F6-F02536AEED52}" type="presParOf" srcId="{59408AC4-4223-45D8-B311-36FA141DEA3D}" destId="{45118667-9C86-4D90-B928-25ECD6D3F81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A72880-9E81-481C-B8D3-7ADD0B76A0B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8F9653-EA62-4683-AD85-380D05F758A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Reveal any conflicts of interests</a:t>
          </a:r>
        </a:p>
      </dgm:t>
    </dgm:pt>
    <dgm:pt modelId="{9ADDAF2F-1A86-445E-8002-2E05AC81603C}" type="parTrans" cxnId="{4F94C6F5-BAFD-4486-99DD-A85676B442FC}">
      <dgm:prSet/>
      <dgm:spPr/>
      <dgm:t>
        <a:bodyPr/>
        <a:lstStyle/>
        <a:p>
          <a:endParaRPr lang="en-US"/>
        </a:p>
      </dgm:t>
    </dgm:pt>
    <dgm:pt modelId="{773478BC-88CD-4CA8-8C47-A8BEBFD94A97}" type="sibTrans" cxnId="{4F94C6F5-BAFD-4486-99DD-A85676B442FC}">
      <dgm:prSet/>
      <dgm:spPr/>
      <dgm:t>
        <a:bodyPr/>
        <a:lstStyle/>
        <a:p>
          <a:endParaRPr lang="en-US"/>
        </a:p>
      </dgm:t>
    </dgm:pt>
    <dgm:pt modelId="{AF7A4B63-05E9-41E5-8B79-69501F324BA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Disclose financial interests</a:t>
          </a:r>
        </a:p>
      </dgm:t>
    </dgm:pt>
    <dgm:pt modelId="{B582FF6A-BE37-43A4-97C6-D3115E35A9DB}" type="parTrans" cxnId="{4180953F-EF30-4916-8B9A-5CD9E206BF27}">
      <dgm:prSet/>
      <dgm:spPr/>
      <dgm:t>
        <a:bodyPr/>
        <a:lstStyle/>
        <a:p>
          <a:endParaRPr lang="en-US"/>
        </a:p>
      </dgm:t>
    </dgm:pt>
    <dgm:pt modelId="{33B52666-6234-463A-B228-CC6563699C8D}" type="sibTrans" cxnId="{4180953F-EF30-4916-8B9A-5CD9E206BF27}">
      <dgm:prSet/>
      <dgm:spPr/>
      <dgm:t>
        <a:bodyPr/>
        <a:lstStyle/>
        <a:p>
          <a:endParaRPr lang="en-US"/>
        </a:p>
      </dgm:t>
    </dgm:pt>
    <dgm:pt modelId="{640C04D9-6998-4251-A4D2-14719B2424D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Avoid deceptive practices</a:t>
          </a:r>
        </a:p>
      </dgm:t>
    </dgm:pt>
    <dgm:pt modelId="{6958504C-8810-4E08-8DC5-60F0D690EBC0}" type="parTrans" cxnId="{F4284B21-B405-496D-B970-B7107D10B11B}">
      <dgm:prSet/>
      <dgm:spPr/>
      <dgm:t>
        <a:bodyPr/>
        <a:lstStyle/>
        <a:p>
          <a:endParaRPr lang="en-US"/>
        </a:p>
      </dgm:t>
    </dgm:pt>
    <dgm:pt modelId="{40C479D1-2D96-4BB5-95B3-E0EE60D55B9A}" type="sibTrans" cxnId="{F4284B21-B405-496D-B970-B7107D10B11B}">
      <dgm:prSet/>
      <dgm:spPr/>
      <dgm:t>
        <a:bodyPr/>
        <a:lstStyle/>
        <a:p>
          <a:endParaRPr lang="en-US"/>
        </a:p>
      </dgm:t>
    </dgm:pt>
    <dgm:pt modelId="{B7ABB6D7-FD98-4845-9EF6-94AADFFA4C39}" type="pres">
      <dgm:prSet presAssocID="{DFA72880-9E81-481C-B8D3-7ADD0B76A0BD}" presName="root" presStyleCnt="0">
        <dgm:presLayoutVars>
          <dgm:dir/>
          <dgm:resizeHandles val="exact"/>
        </dgm:presLayoutVars>
      </dgm:prSet>
      <dgm:spPr/>
    </dgm:pt>
    <dgm:pt modelId="{5B1C6ABA-0087-435C-BDDC-FACD0E9F3BDC}" type="pres">
      <dgm:prSet presAssocID="{CD8F9653-EA62-4683-AD85-380D05F758AB}" presName="compNode" presStyleCnt="0"/>
      <dgm:spPr/>
    </dgm:pt>
    <dgm:pt modelId="{252C6B74-6DCA-441E-AF61-1DDA23B61E79}" type="pres">
      <dgm:prSet presAssocID="{CD8F9653-EA62-4683-AD85-380D05F758AB}" presName="bgRect" presStyleLbl="bgShp" presStyleIdx="0" presStyleCnt="3"/>
      <dgm:spPr/>
    </dgm:pt>
    <dgm:pt modelId="{5CF3357B-4AC6-43E4-B210-94C29DB18EFB}" type="pres">
      <dgm:prSet presAssocID="{CD8F9653-EA62-4683-AD85-380D05F758A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6805B979-057D-4599-BC33-5D72B0399BCB}" type="pres">
      <dgm:prSet presAssocID="{CD8F9653-EA62-4683-AD85-380D05F758AB}" presName="spaceRect" presStyleCnt="0"/>
      <dgm:spPr/>
    </dgm:pt>
    <dgm:pt modelId="{3F8EFA57-3EC8-4AB5-9756-9121D708E179}" type="pres">
      <dgm:prSet presAssocID="{CD8F9653-EA62-4683-AD85-380D05F758AB}" presName="parTx" presStyleLbl="revTx" presStyleIdx="0" presStyleCnt="3">
        <dgm:presLayoutVars>
          <dgm:chMax val="0"/>
          <dgm:chPref val="0"/>
        </dgm:presLayoutVars>
      </dgm:prSet>
      <dgm:spPr/>
    </dgm:pt>
    <dgm:pt modelId="{8BDE4A13-716C-496E-9335-73B6E364178C}" type="pres">
      <dgm:prSet presAssocID="{773478BC-88CD-4CA8-8C47-A8BEBFD94A97}" presName="sibTrans" presStyleCnt="0"/>
      <dgm:spPr/>
    </dgm:pt>
    <dgm:pt modelId="{D0381D71-D642-424C-868E-2639FD8C205C}" type="pres">
      <dgm:prSet presAssocID="{AF7A4B63-05E9-41E5-8B79-69501F324BA5}" presName="compNode" presStyleCnt="0"/>
      <dgm:spPr/>
    </dgm:pt>
    <dgm:pt modelId="{9DC66773-B894-449C-9CA4-2DC6D55A58BD}" type="pres">
      <dgm:prSet presAssocID="{AF7A4B63-05E9-41E5-8B79-69501F324BA5}" presName="bgRect" presStyleLbl="bgShp" presStyleIdx="1" presStyleCnt="3"/>
      <dgm:spPr/>
    </dgm:pt>
    <dgm:pt modelId="{F2A12D71-2859-4D62-86BD-E44155FCD0AD}" type="pres">
      <dgm:prSet presAssocID="{AF7A4B63-05E9-41E5-8B79-69501F324BA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BBBBA233-A4FC-41AA-841C-FA95E5AE814A}" type="pres">
      <dgm:prSet presAssocID="{AF7A4B63-05E9-41E5-8B79-69501F324BA5}" presName="spaceRect" presStyleCnt="0"/>
      <dgm:spPr/>
    </dgm:pt>
    <dgm:pt modelId="{19367CE8-F936-4406-8AC2-13A206404EC6}" type="pres">
      <dgm:prSet presAssocID="{AF7A4B63-05E9-41E5-8B79-69501F324BA5}" presName="parTx" presStyleLbl="revTx" presStyleIdx="1" presStyleCnt="3">
        <dgm:presLayoutVars>
          <dgm:chMax val="0"/>
          <dgm:chPref val="0"/>
        </dgm:presLayoutVars>
      </dgm:prSet>
      <dgm:spPr/>
    </dgm:pt>
    <dgm:pt modelId="{93CE6439-BC55-40CC-96BB-C414AF282FA6}" type="pres">
      <dgm:prSet presAssocID="{33B52666-6234-463A-B228-CC6563699C8D}" presName="sibTrans" presStyleCnt="0"/>
      <dgm:spPr/>
    </dgm:pt>
    <dgm:pt modelId="{67A0A75E-51CD-4EFD-B0ED-7BB4DB38F057}" type="pres">
      <dgm:prSet presAssocID="{640C04D9-6998-4251-A4D2-14719B2424D9}" presName="compNode" presStyleCnt="0"/>
      <dgm:spPr/>
    </dgm:pt>
    <dgm:pt modelId="{F838EB1F-B414-4F13-AD9F-0E1AE23FA9C7}" type="pres">
      <dgm:prSet presAssocID="{640C04D9-6998-4251-A4D2-14719B2424D9}" presName="bgRect" presStyleLbl="bgShp" presStyleIdx="2" presStyleCnt="3"/>
      <dgm:spPr/>
    </dgm:pt>
    <dgm:pt modelId="{2E9CFBE8-3203-4CE9-95EB-B4C8E83B5C4B}" type="pres">
      <dgm:prSet presAssocID="{640C04D9-6998-4251-A4D2-14719B2424D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783920D4-DBBF-4D76-A7FC-ABBA1217AD27}" type="pres">
      <dgm:prSet presAssocID="{640C04D9-6998-4251-A4D2-14719B2424D9}" presName="spaceRect" presStyleCnt="0"/>
      <dgm:spPr/>
    </dgm:pt>
    <dgm:pt modelId="{51E50C23-E031-4463-97B8-7A3C7689189E}" type="pres">
      <dgm:prSet presAssocID="{640C04D9-6998-4251-A4D2-14719B2424D9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F4284B21-B405-496D-B970-B7107D10B11B}" srcId="{DFA72880-9E81-481C-B8D3-7ADD0B76A0BD}" destId="{640C04D9-6998-4251-A4D2-14719B2424D9}" srcOrd="2" destOrd="0" parTransId="{6958504C-8810-4E08-8DC5-60F0D690EBC0}" sibTransId="{40C479D1-2D96-4BB5-95B3-E0EE60D55B9A}"/>
    <dgm:cxn modelId="{4180953F-EF30-4916-8B9A-5CD9E206BF27}" srcId="{DFA72880-9E81-481C-B8D3-7ADD0B76A0BD}" destId="{AF7A4B63-05E9-41E5-8B79-69501F324BA5}" srcOrd="1" destOrd="0" parTransId="{B582FF6A-BE37-43A4-97C6-D3115E35A9DB}" sibTransId="{33B52666-6234-463A-B228-CC6563699C8D}"/>
    <dgm:cxn modelId="{C9E26141-10D7-4990-A7A3-830D68F8DB9C}" type="presOf" srcId="{AF7A4B63-05E9-41E5-8B79-69501F324BA5}" destId="{19367CE8-F936-4406-8AC2-13A206404EC6}" srcOrd="0" destOrd="0" presId="urn:microsoft.com/office/officeart/2018/2/layout/IconVerticalSolidList"/>
    <dgm:cxn modelId="{D02DE243-ABB6-42BC-A7DF-0E93D6C0D3C7}" type="presOf" srcId="{CD8F9653-EA62-4683-AD85-380D05F758AB}" destId="{3F8EFA57-3EC8-4AB5-9756-9121D708E179}" srcOrd="0" destOrd="0" presId="urn:microsoft.com/office/officeart/2018/2/layout/IconVerticalSolidList"/>
    <dgm:cxn modelId="{FCDECF85-619C-4487-9547-733EA8E44DFF}" type="presOf" srcId="{640C04D9-6998-4251-A4D2-14719B2424D9}" destId="{51E50C23-E031-4463-97B8-7A3C7689189E}" srcOrd="0" destOrd="0" presId="urn:microsoft.com/office/officeart/2018/2/layout/IconVerticalSolidList"/>
    <dgm:cxn modelId="{4F94C6F5-BAFD-4486-99DD-A85676B442FC}" srcId="{DFA72880-9E81-481C-B8D3-7ADD0B76A0BD}" destId="{CD8F9653-EA62-4683-AD85-380D05F758AB}" srcOrd="0" destOrd="0" parTransId="{9ADDAF2F-1A86-445E-8002-2E05AC81603C}" sibTransId="{773478BC-88CD-4CA8-8C47-A8BEBFD94A97}"/>
    <dgm:cxn modelId="{F5E69EFC-1CF1-4586-8A24-77DB3EC53313}" type="presOf" srcId="{DFA72880-9E81-481C-B8D3-7ADD0B76A0BD}" destId="{B7ABB6D7-FD98-4845-9EF6-94AADFFA4C39}" srcOrd="0" destOrd="0" presId="urn:microsoft.com/office/officeart/2018/2/layout/IconVerticalSolidList"/>
    <dgm:cxn modelId="{28260A12-44BE-46E2-8C0D-518C82E9DC85}" type="presParOf" srcId="{B7ABB6D7-FD98-4845-9EF6-94AADFFA4C39}" destId="{5B1C6ABA-0087-435C-BDDC-FACD0E9F3BDC}" srcOrd="0" destOrd="0" presId="urn:microsoft.com/office/officeart/2018/2/layout/IconVerticalSolidList"/>
    <dgm:cxn modelId="{EC248BEC-AFFC-4E91-A1F5-F3E7E24390E2}" type="presParOf" srcId="{5B1C6ABA-0087-435C-BDDC-FACD0E9F3BDC}" destId="{252C6B74-6DCA-441E-AF61-1DDA23B61E79}" srcOrd="0" destOrd="0" presId="urn:microsoft.com/office/officeart/2018/2/layout/IconVerticalSolidList"/>
    <dgm:cxn modelId="{201B91AD-0275-4A5B-B3C7-9077D5BED333}" type="presParOf" srcId="{5B1C6ABA-0087-435C-BDDC-FACD0E9F3BDC}" destId="{5CF3357B-4AC6-43E4-B210-94C29DB18EFB}" srcOrd="1" destOrd="0" presId="urn:microsoft.com/office/officeart/2018/2/layout/IconVerticalSolidList"/>
    <dgm:cxn modelId="{9E477D26-CDDD-4B14-AD67-4C892D482C8E}" type="presParOf" srcId="{5B1C6ABA-0087-435C-BDDC-FACD0E9F3BDC}" destId="{6805B979-057D-4599-BC33-5D72B0399BCB}" srcOrd="2" destOrd="0" presId="urn:microsoft.com/office/officeart/2018/2/layout/IconVerticalSolidList"/>
    <dgm:cxn modelId="{0A154BC6-F342-4240-BA87-2B92E721BED3}" type="presParOf" srcId="{5B1C6ABA-0087-435C-BDDC-FACD0E9F3BDC}" destId="{3F8EFA57-3EC8-4AB5-9756-9121D708E179}" srcOrd="3" destOrd="0" presId="urn:microsoft.com/office/officeart/2018/2/layout/IconVerticalSolidList"/>
    <dgm:cxn modelId="{CD265E54-9200-4320-A00A-389F33C8295C}" type="presParOf" srcId="{B7ABB6D7-FD98-4845-9EF6-94AADFFA4C39}" destId="{8BDE4A13-716C-496E-9335-73B6E364178C}" srcOrd="1" destOrd="0" presId="urn:microsoft.com/office/officeart/2018/2/layout/IconVerticalSolidList"/>
    <dgm:cxn modelId="{92E84431-8653-4FCD-9B85-53DBAFF6CDDA}" type="presParOf" srcId="{B7ABB6D7-FD98-4845-9EF6-94AADFFA4C39}" destId="{D0381D71-D642-424C-868E-2639FD8C205C}" srcOrd="2" destOrd="0" presId="urn:microsoft.com/office/officeart/2018/2/layout/IconVerticalSolidList"/>
    <dgm:cxn modelId="{BCCA4029-CEDA-42A3-875A-30A8C0FB4998}" type="presParOf" srcId="{D0381D71-D642-424C-868E-2639FD8C205C}" destId="{9DC66773-B894-449C-9CA4-2DC6D55A58BD}" srcOrd="0" destOrd="0" presId="urn:microsoft.com/office/officeart/2018/2/layout/IconVerticalSolidList"/>
    <dgm:cxn modelId="{7FB3A59B-CD9F-4B3A-9C89-38F0E4A2129D}" type="presParOf" srcId="{D0381D71-D642-424C-868E-2639FD8C205C}" destId="{F2A12D71-2859-4D62-86BD-E44155FCD0AD}" srcOrd="1" destOrd="0" presId="urn:microsoft.com/office/officeart/2018/2/layout/IconVerticalSolidList"/>
    <dgm:cxn modelId="{E754A90F-7579-4428-A3A4-D75BC9AF2310}" type="presParOf" srcId="{D0381D71-D642-424C-868E-2639FD8C205C}" destId="{BBBBA233-A4FC-41AA-841C-FA95E5AE814A}" srcOrd="2" destOrd="0" presId="urn:microsoft.com/office/officeart/2018/2/layout/IconVerticalSolidList"/>
    <dgm:cxn modelId="{B7BBCAE4-6745-4494-8DC6-BB900F53D648}" type="presParOf" srcId="{D0381D71-D642-424C-868E-2639FD8C205C}" destId="{19367CE8-F936-4406-8AC2-13A206404EC6}" srcOrd="3" destOrd="0" presId="urn:microsoft.com/office/officeart/2018/2/layout/IconVerticalSolidList"/>
    <dgm:cxn modelId="{2997D03C-A6B6-4905-8DFF-B7FA1C690513}" type="presParOf" srcId="{B7ABB6D7-FD98-4845-9EF6-94AADFFA4C39}" destId="{93CE6439-BC55-40CC-96BB-C414AF282FA6}" srcOrd="3" destOrd="0" presId="urn:microsoft.com/office/officeart/2018/2/layout/IconVerticalSolidList"/>
    <dgm:cxn modelId="{22FF4E5A-778A-4D78-B287-F0E7D65B90B0}" type="presParOf" srcId="{B7ABB6D7-FD98-4845-9EF6-94AADFFA4C39}" destId="{67A0A75E-51CD-4EFD-B0ED-7BB4DB38F057}" srcOrd="4" destOrd="0" presId="urn:microsoft.com/office/officeart/2018/2/layout/IconVerticalSolidList"/>
    <dgm:cxn modelId="{F5B1BA7B-5F9B-49E7-9C7B-1592D3BCC630}" type="presParOf" srcId="{67A0A75E-51CD-4EFD-B0ED-7BB4DB38F057}" destId="{F838EB1F-B414-4F13-AD9F-0E1AE23FA9C7}" srcOrd="0" destOrd="0" presId="urn:microsoft.com/office/officeart/2018/2/layout/IconVerticalSolidList"/>
    <dgm:cxn modelId="{1E60A822-08D8-4664-809F-531E63AC8534}" type="presParOf" srcId="{67A0A75E-51CD-4EFD-B0ED-7BB4DB38F057}" destId="{2E9CFBE8-3203-4CE9-95EB-B4C8E83B5C4B}" srcOrd="1" destOrd="0" presId="urn:microsoft.com/office/officeart/2018/2/layout/IconVerticalSolidList"/>
    <dgm:cxn modelId="{A6D81346-1984-41B7-8AA6-080675BD2757}" type="presParOf" srcId="{67A0A75E-51CD-4EFD-B0ED-7BB4DB38F057}" destId="{783920D4-DBBF-4D76-A7FC-ABBA1217AD27}" srcOrd="2" destOrd="0" presId="urn:microsoft.com/office/officeart/2018/2/layout/IconVerticalSolidList"/>
    <dgm:cxn modelId="{9D6C9278-0E19-4BCF-9AE2-210E95F19823}" type="presParOf" srcId="{67A0A75E-51CD-4EFD-B0ED-7BB4DB38F057}" destId="{51E50C23-E031-4463-97B8-7A3C7689189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C497D1-0241-455F-8ACF-2C4E35D26E8B}">
      <dsp:nvSpPr>
        <dsp:cNvPr id="0" name=""/>
        <dsp:cNvSpPr/>
      </dsp:nvSpPr>
      <dsp:spPr>
        <a:xfrm>
          <a:off x="0" y="450"/>
          <a:ext cx="8229600" cy="105360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65145E-DA45-44C6-9C3D-761508544C1F}">
      <dsp:nvSpPr>
        <dsp:cNvPr id="0" name=""/>
        <dsp:cNvSpPr/>
      </dsp:nvSpPr>
      <dsp:spPr>
        <a:xfrm>
          <a:off x="318714" y="237510"/>
          <a:ext cx="579480" cy="57948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1D7A77-DFCA-49D1-A643-F05C7B1BF99F}">
      <dsp:nvSpPr>
        <dsp:cNvPr id="0" name=""/>
        <dsp:cNvSpPr/>
      </dsp:nvSpPr>
      <dsp:spPr>
        <a:xfrm>
          <a:off x="1216909" y="450"/>
          <a:ext cx="7012690" cy="10536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506" tIns="111506" rIns="111506" bIns="111506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role of transparency and disclosure in CSR activities</a:t>
          </a:r>
        </a:p>
      </dsp:txBody>
      <dsp:txXfrm>
        <a:off x="1216909" y="450"/>
        <a:ext cx="7012690" cy="1053601"/>
      </dsp:txXfrm>
    </dsp:sp>
    <dsp:sp modelId="{7E523324-9D14-4921-B103-AC2C6091140D}">
      <dsp:nvSpPr>
        <dsp:cNvPr id="0" name=""/>
        <dsp:cNvSpPr/>
      </dsp:nvSpPr>
      <dsp:spPr>
        <a:xfrm>
          <a:off x="0" y="1317451"/>
          <a:ext cx="8229600" cy="105360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F56C54-43D3-4852-9573-833C88BC01BC}">
      <dsp:nvSpPr>
        <dsp:cNvPr id="0" name=""/>
        <dsp:cNvSpPr/>
      </dsp:nvSpPr>
      <dsp:spPr>
        <a:xfrm>
          <a:off x="318714" y="1554512"/>
          <a:ext cx="579480" cy="57948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24701C-D09B-4757-A452-C7260283C3CD}">
      <dsp:nvSpPr>
        <dsp:cNvPr id="0" name=""/>
        <dsp:cNvSpPr/>
      </dsp:nvSpPr>
      <dsp:spPr>
        <a:xfrm>
          <a:off x="1216909" y="1317451"/>
          <a:ext cx="7012690" cy="10536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506" tIns="111506" rIns="111506" bIns="111506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Guidelines for transparency and disclosure</a:t>
          </a:r>
        </a:p>
      </dsp:txBody>
      <dsp:txXfrm>
        <a:off x="1216909" y="1317451"/>
        <a:ext cx="7012690" cy="1053601"/>
      </dsp:txXfrm>
    </dsp:sp>
    <dsp:sp modelId="{E21EE44D-0F19-4161-A8E8-A861685C78EA}">
      <dsp:nvSpPr>
        <dsp:cNvPr id="0" name=""/>
        <dsp:cNvSpPr/>
      </dsp:nvSpPr>
      <dsp:spPr>
        <a:xfrm>
          <a:off x="0" y="2634453"/>
          <a:ext cx="8229600" cy="105360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CF07CE-C703-4ECC-8BB3-1854C8E50D47}">
      <dsp:nvSpPr>
        <dsp:cNvPr id="0" name=""/>
        <dsp:cNvSpPr/>
      </dsp:nvSpPr>
      <dsp:spPr>
        <a:xfrm>
          <a:off x="318714" y="2871513"/>
          <a:ext cx="579480" cy="57948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118667-9C86-4D90-B928-25ECD6D3F819}">
      <dsp:nvSpPr>
        <dsp:cNvPr id="0" name=""/>
        <dsp:cNvSpPr/>
      </dsp:nvSpPr>
      <dsp:spPr>
        <a:xfrm>
          <a:off x="1216909" y="2634453"/>
          <a:ext cx="7012690" cy="10536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506" tIns="111506" rIns="111506" bIns="111506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Regulators and regulations about transparency and disclosure</a:t>
          </a:r>
        </a:p>
      </dsp:txBody>
      <dsp:txXfrm>
        <a:off x="1216909" y="2634453"/>
        <a:ext cx="7012690" cy="10536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2C6B74-6DCA-441E-AF61-1DDA23B61E79}">
      <dsp:nvSpPr>
        <dsp:cNvPr id="0" name=""/>
        <dsp:cNvSpPr/>
      </dsp:nvSpPr>
      <dsp:spPr>
        <a:xfrm>
          <a:off x="0" y="450"/>
          <a:ext cx="8229600" cy="105360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F3357B-4AC6-43E4-B210-94C29DB18EFB}">
      <dsp:nvSpPr>
        <dsp:cNvPr id="0" name=""/>
        <dsp:cNvSpPr/>
      </dsp:nvSpPr>
      <dsp:spPr>
        <a:xfrm>
          <a:off x="318714" y="237510"/>
          <a:ext cx="579480" cy="57948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8EFA57-3EC8-4AB5-9756-9121D708E179}">
      <dsp:nvSpPr>
        <dsp:cNvPr id="0" name=""/>
        <dsp:cNvSpPr/>
      </dsp:nvSpPr>
      <dsp:spPr>
        <a:xfrm>
          <a:off x="1216909" y="450"/>
          <a:ext cx="7012690" cy="10536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506" tIns="111506" rIns="111506" bIns="111506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Reveal any conflicts of interests</a:t>
          </a:r>
        </a:p>
      </dsp:txBody>
      <dsp:txXfrm>
        <a:off x="1216909" y="450"/>
        <a:ext cx="7012690" cy="1053601"/>
      </dsp:txXfrm>
    </dsp:sp>
    <dsp:sp modelId="{9DC66773-B894-449C-9CA4-2DC6D55A58BD}">
      <dsp:nvSpPr>
        <dsp:cNvPr id="0" name=""/>
        <dsp:cNvSpPr/>
      </dsp:nvSpPr>
      <dsp:spPr>
        <a:xfrm>
          <a:off x="0" y="1317451"/>
          <a:ext cx="8229600" cy="105360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A12D71-2859-4D62-86BD-E44155FCD0AD}">
      <dsp:nvSpPr>
        <dsp:cNvPr id="0" name=""/>
        <dsp:cNvSpPr/>
      </dsp:nvSpPr>
      <dsp:spPr>
        <a:xfrm>
          <a:off x="318714" y="1554512"/>
          <a:ext cx="579480" cy="57948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367CE8-F936-4406-8AC2-13A206404EC6}">
      <dsp:nvSpPr>
        <dsp:cNvPr id="0" name=""/>
        <dsp:cNvSpPr/>
      </dsp:nvSpPr>
      <dsp:spPr>
        <a:xfrm>
          <a:off x="1216909" y="1317451"/>
          <a:ext cx="7012690" cy="10536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506" tIns="111506" rIns="111506" bIns="111506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Disclose financial interests</a:t>
          </a:r>
        </a:p>
      </dsp:txBody>
      <dsp:txXfrm>
        <a:off x="1216909" y="1317451"/>
        <a:ext cx="7012690" cy="1053601"/>
      </dsp:txXfrm>
    </dsp:sp>
    <dsp:sp modelId="{F838EB1F-B414-4F13-AD9F-0E1AE23FA9C7}">
      <dsp:nvSpPr>
        <dsp:cNvPr id="0" name=""/>
        <dsp:cNvSpPr/>
      </dsp:nvSpPr>
      <dsp:spPr>
        <a:xfrm>
          <a:off x="0" y="2634453"/>
          <a:ext cx="8229600" cy="105360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9CFBE8-3203-4CE9-95EB-B4C8E83B5C4B}">
      <dsp:nvSpPr>
        <dsp:cNvPr id="0" name=""/>
        <dsp:cNvSpPr/>
      </dsp:nvSpPr>
      <dsp:spPr>
        <a:xfrm>
          <a:off x="318714" y="2871513"/>
          <a:ext cx="579480" cy="57948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E50C23-E031-4463-97B8-7A3C7689189E}">
      <dsp:nvSpPr>
        <dsp:cNvPr id="0" name=""/>
        <dsp:cNvSpPr/>
      </dsp:nvSpPr>
      <dsp:spPr>
        <a:xfrm>
          <a:off x="1216909" y="2634453"/>
          <a:ext cx="7012690" cy="10536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506" tIns="111506" rIns="111506" bIns="111506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Avoid deceptive practices</a:t>
          </a:r>
        </a:p>
      </dsp:txBody>
      <dsp:txXfrm>
        <a:off x="1216909" y="2634453"/>
        <a:ext cx="7012690" cy="10536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EDFBB-6A8E-9840-81A8-5653439F27B1}" type="datetimeFigureOut">
              <a:rPr lang="en-US" smtClean="0"/>
              <a:t>8/3/2024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6C77CD-FFBB-4D44-99D9-4429790A05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731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C77CD-FFBB-4D44-99D9-4429790A05D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093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6C77CD-FFBB-4D44-99D9-4429790A05D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5174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6C77CD-FFBB-4D44-99D9-4429790A05DA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6341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6C77CD-FFBB-4D44-99D9-4429790A05DA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0014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6C77CD-FFBB-4D44-99D9-4429790A05DA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8312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6C77CD-FFBB-4D44-99D9-4429790A05DA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4105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6C77CD-FFBB-4D44-99D9-4429790A05DA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1316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6C77CD-FFBB-4D44-99D9-4429790A05D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139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6C77CD-FFBB-4D44-99D9-4429790A05D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5745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6C77CD-FFBB-4D44-99D9-4429790A05D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7753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6C77CD-FFBB-4D44-99D9-4429790A05D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433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6C77CD-FFBB-4D44-99D9-4429790A05D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4567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6C77CD-FFBB-4D44-99D9-4429790A05D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7567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6C77CD-FFBB-4D44-99D9-4429790A05D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646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6C77CD-FFBB-4D44-99D9-4429790A05DA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285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8/3/2024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40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8/3/2024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801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8/3/2024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46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8/3/2024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68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8/3/2024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257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8/3/2024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844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8/3/2024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108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8/3/2024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740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8/3/2024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230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8/3/2024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200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8/3/2024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6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1FCBB-55DB-0D44-95EB-89710275DDE1}" type="datetimeFigureOut">
              <a:rPr lang="en-US" smtClean="0"/>
              <a:t>8/3/2024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15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805425"/>
            <a:ext cx="9144000" cy="124885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24" y="2588490"/>
            <a:ext cx="8229600" cy="1327655"/>
          </a:xfrm>
        </p:spPr>
        <p:txBody>
          <a:bodyPr>
            <a:noAutofit/>
          </a:bodyPr>
          <a:lstStyle/>
          <a:p>
            <a:pPr algn="l"/>
            <a:r>
              <a:rPr lang="en-US" sz="4000" b="1" dirty="0">
                <a:solidFill>
                  <a:srgbClr val="0E3F6E"/>
                </a:solidFill>
              </a:rPr>
              <a:t>Disclosure and Transparency</a:t>
            </a:r>
            <a:endParaRPr lang="en-US" sz="5400" b="1" dirty="0">
              <a:solidFill>
                <a:srgbClr val="0E3F6E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786692" y="1074260"/>
            <a:ext cx="5570615" cy="747511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255624" y="4092797"/>
            <a:ext cx="6400800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Module Seven </a:t>
            </a:r>
            <a:r>
              <a:rPr lang="en-US" dirty="0"/>
              <a:t>| Lesson Two</a:t>
            </a:r>
          </a:p>
        </p:txBody>
      </p:sp>
    </p:spTree>
    <p:extLst>
      <p:ext uri="{BB962C8B-B14F-4D97-AF65-F5344CB8AC3E}">
        <p14:creationId xmlns:p14="http://schemas.microsoft.com/office/powerpoint/2010/main" val="2687992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Two| Transparency and Disclosure Guidelines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Transparency and Disclosure Guidelines</a:t>
            </a:r>
          </a:p>
        </p:txBody>
      </p:sp>
      <p:graphicFrame>
        <p:nvGraphicFramePr>
          <p:cNvPr id="13" name="Content Placeholder 5">
            <a:extLst>
              <a:ext uri="{FF2B5EF4-FFF2-40B4-BE49-F238E27FC236}">
                <a16:creationId xmlns:a16="http://schemas.microsoft.com/office/drawing/2014/main" id="{C66C9E86-AC83-FB00-6900-013AD22276C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2277602"/>
          <a:ext cx="8229600" cy="36885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5E8ECE41-9864-EFC6-3646-C4C1212E4CF1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88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Two| Transparency and Disclosure Guidelines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8866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Conflicts of Interest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/>
          </a:bodyPr>
          <a:lstStyle/>
          <a:p>
            <a:r>
              <a:rPr lang="en-US" dirty="0"/>
              <a:t>These are part of professional and personal life</a:t>
            </a:r>
          </a:p>
          <a:p>
            <a:r>
              <a:rPr lang="en-US" dirty="0"/>
              <a:t>Disclosure builds trust</a:t>
            </a:r>
          </a:p>
          <a:p>
            <a:r>
              <a:rPr lang="en-US" dirty="0"/>
              <a:t>Anything that might be perceived as biasing the practitioner’s judgment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6F4DF1B-2E07-38CD-DC7F-402AC96DC66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938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Two| Transparency and Disclosure Guidelines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Disclose Financial Interests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Pay-for-play </a:t>
            </a:r>
          </a:p>
          <a:p>
            <a:pPr lvl="1"/>
            <a:r>
              <a:rPr lang="en-US" dirty="0"/>
              <a:t>From early radio days when DJs were paid to pay specific musicians. </a:t>
            </a:r>
          </a:p>
          <a:p>
            <a:pPr lvl="1"/>
            <a:r>
              <a:rPr lang="en-US" dirty="0"/>
              <a:t>“The undisclosed compensation of reporters or media for the placements of editorial material” (PRSA). </a:t>
            </a:r>
          </a:p>
          <a:p>
            <a:r>
              <a:rPr lang="en-US" dirty="0"/>
              <a:t>Sponsoring coverage in media</a:t>
            </a:r>
          </a:p>
          <a:p>
            <a:pPr lvl="1"/>
            <a:r>
              <a:rPr lang="en-US" dirty="0"/>
              <a:t>Advertorials, native advertising, and sponsored content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C51D98C-6B25-1E4D-BC67-DC679CBAC4B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425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Transparency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DISCUSSION QUESTIONS: 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dirty="0">
                <a:solidFill>
                  <a:srgbClr val="FFFFFF"/>
                </a:solidFill>
              </a:rPr>
              <a:t>You are working for a struggling midsized newspaper, a company comes to you with a native advertising offer? The content will be marks as sponsored content. </a:t>
            </a:r>
            <a:br>
              <a:rPr lang="en-US" sz="3200" dirty="0">
                <a:solidFill>
                  <a:srgbClr val="FFFFFF"/>
                </a:solidFill>
              </a:rPr>
            </a:br>
            <a:r>
              <a:rPr lang="en-US" sz="3200" dirty="0">
                <a:solidFill>
                  <a:srgbClr val="FFFFFF"/>
                </a:solidFill>
              </a:rPr>
              <a:t>Do you accept the offer? 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rgbClr val="FFFFFF"/>
                </a:solidFill>
              </a:rPr>
              <a:t>If you were the company, would you sponsor native advertising?</a:t>
            </a:r>
          </a:p>
          <a:p>
            <a:pPr marL="0" indent="0" algn="ctr">
              <a:buNone/>
            </a:pPr>
            <a:endParaRPr lang="en-US" sz="4000" dirty="0">
              <a:solidFill>
                <a:srgbClr val="FFFFFF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612106-1198-6A49-963F-2815E9AF36C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8219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Two| Transparency and Disclosure Guidelines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Deceptive Practices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 fontScale="92500"/>
          </a:bodyPr>
          <a:lstStyle/>
          <a:p>
            <a:r>
              <a:rPr lang="en-US" dirty="0"/>
              <a:t>Avoiding and correcting false facts</a:t>
            </a:r>
          </a:p>
          <a:p>
            <a:r>
              <a:rPr lang="en-US" dirty="0"/>
              <a:t>Astroturfing</a:t>
            </a:r>
          </a:p>
          <a:p>
            <a:pPr lvl="1"/>
            <a:r>
              <a:rPr lang="en-US" dirty="0"/>
              <a:t>Deceptive use of front groups as a grassroots organization</a:t>
            </a:r>
          </a:p>
          <a:p>
            <a:r>
              <a:rPr lang="en-US" dirty="0"/>
              <a:t>Paying for volunteers</a:t>
            </a:r>
          </a:p>
          <a:p>
            <a:pPr lvl="1"/>
            <a:r>
              <a:rPr lang="en-US" dirty="0"/>
              <a:t>Experts endorsing an idea, people posting comments on a blog, advocates filling a city council meeting 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7620B55-5FA9-D46E-C4CD-A85457359CE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2394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Transparency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DISCUSSION QUESTIONS: 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dirty="0">
                <a:solidFill>
                  <a:srgbClr val="FFFFFF"/>
                </a:solidFill>
              </a:rPr>
              <a:t>For a press conference, you are worried about not filling the room and it looking empty. What should you do? Should you hire volunteers? </a:t>
            </a:r>
            <a:br>
              <a:rPr lang="en-US" sz="3200" dirty="0">
                <a:solidFill>
                  <a:srgbClr val="FFFFFF"/>
                </a:solidFill>
              </a:rPr>
            </a:br>
            <a:br>
              <a:rPr lang="en-US" sz="3200" dirty="0">
                <a:solidFill>
                  <a:srgbClr val="FFFFFF"/>
                </a:solidFill>
              </a:rPr>
            </a:br>
            <a:r>
              <a:rPr lang="en-US" sz="3200" dirty="0">
                <a:solidFill>
                  <a:srgbClr val="FFFFFF"/>
                </a:solidFill>
              </a:rPr>
              <a:t>Should you require your employees to come? </a:t>
            </a:r>
            <a:br>
              <a:rPr lang="en-US" sz="3200" dirty="0">
                <a:solidFill>
                  <a:srgbClr val="FFFFFF"/>
                </a:solidFill>
              </a:rPr>
            </a:br>
            <a:br>
              <a:rPr lang="en-US" sz="3200" dirty="0">
                <a:solidFill>
                  <a:srgbClr val="FFFFFF"/>
                </a:solidFill>
              </a:rPr>
            </a:br>
            <a:r>
              <a:rPr lang="en-US" sz="3200" dirty="0">
                <a:solidFill>
                  <a:srgbClr val="FFFFFF"/>
                </a:solidFill>
              </a:rPr>
              <a:t>What do you do if the real press notice that they don’t know many in the audience?</a:t>
            </a:r>
          </a:p>
          <a:p>
            <a:pPr marL="0" indent="0" algn="ctr">
              <a:buNone/>
            </a:pPr>
            <a:endParaRPr lang="en-US" sz="4000" dirty="0">
              <a:solidFill>
                <a:srgbClr val="FFFFFF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612106-1198-6A49-963F-2815E9AF36C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5414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Two| Legal and Regulatory Requirements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	Legal and Regulatory Requirements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The Security and Exchange Commission (SEC) </a:t>
            </a:r>
          </a:p>
          <a:p>
            <a:pPr lvl="1"/>
            <a:r>
              <a:rPr lang="en-US" dirty="0"/>
              <a:t>Information released about publicly-traded companies </a:t>
            </a:r>
          </a:p>
          <a:p>
            <a:pPr lvl="1"/>
            <a:r>
              <a:rPr lang="en-US" dirty="0"/>
              <a:t>SEC’s Regulation Fair Disclosure policy requires that all “material nonpublic information” be released to investors at the same time (Security and Exchange Commission).</a:t>
            </a:r>
            <a:br>
              <a:rPr lang="en-US" dirty="0"/>
            </a:br>
            <a:endParaRPr lang="en-US" dirty="0"/>
          </a:p>
          <a:p>
            <a:r>
              <a:rPr lang="en-US" dirty="0"/>
              <a:t>The Federal Trade Commission (FTC) </a:t>
            </a:r>
          </a:p>
          <a:p>
            <a:pPr lvl="1"/>
            <a:r>
              <a:rPr lang="en-US" dirty="0"/>
              <a:t>Regulates the types of information used about products and services.</a:t>
            </a:r>
          </a:p>
          <a:p>
            <a:pPr lvl="1"/>
            <a:r>
              <a:rPr lang="en-US" dirty="0"/>
              <a:t>For example, internet content creators must state anything of value given to them to secure coverage</a:t>
            </a:r>
            <a:r>
              <a:rPr lang="en-US"/>
              <a:t>. </a:t>
            </a:r>
            <a:br>
              <a:rPr lang="en-US"/>
            </a:br>
            <a:endParaRPr lang="en-US" dirty="0"/>
          </a:p>
          <a:p>
            <a:r>
              <a:rPr lang="en-US" dirty="0"/>
              <a:t>Every industry has specific rules and regulations that practitioners must follow.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56D45DA-CDD4-E8E4-7239-EAE7DD21132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99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Two| Introduction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/>
              <a:t>Lesson Overview</a:t>
            </a:r>
          </a:p>
        </p:txBody>
      </p:sp>
      <p:graphicFrame>
        <p:nvGraphicFramePr>
          <p:cNvPr id="13" name="Content Placeholder 5">
            <a:extLst>
              <a:ext uri="{FF2B5EF4-FFF2-40B4-BE49-F238E27FC236}">
                <a16:creationId xmlns:a16="http://schemas.microsoft.com/office/drawing/2014/main" id="{0EEE8158-569A-9C52-6655-07B3C8D337D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2277602"/>
          <a:ext cx="8229600" cy="36885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5C9F91ED-E586-BD4B-FA8B-BB2762462073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302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>
                <a:solidFill>
                  <a:schemeClr val="bg1"/>
                </a:solidFill>
              </a:rPr>
              <a:t>Lesson Two| Key Terms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91274"/>
            <a:ext cx="8229600" cy="1143000"/>
          </a:xfrm>
        </p:spPr>
        <p:txBody>
          <a:bodyPr/>
          <a:lstStyle/>
          <a:p>
            <a:r>
              <a:rPr lang="en-US"/>
              <a:t>Key Terms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Corporate Social Responsibility (CSR)</a:t>
            </a:r>
          </a:p>
          <a:p>
            <a:pPr lvl="1"/>
            <a:r>
              <a:rPr lang="en-US" dirty="0"/>
              <a:t>Philanthropic activities that allow businesses to  provide social good and create long-term value for the organization</a:t>
            </a:r>
            <a:br>
              <a:rPr lang="en-US" dirty="0"/>
            </a:br>
            <a:endParaRPr lang="en-US" dirty="0"/>
          </a:p>
          <a:p>
            <a:r>
              <a:rPr lang="en-US" dirty="0"/>
              <a:t>Pay-for-play</a:t>
            </a:r>
          </a:p>
          <a:p>
            <a:pPr lvl="1"/>
            <a:r>
              <a:rPr lang="en-US" dirty="0"/>
              <a:t>In public relations, the term means “the undisclosed compensation of reporters or media for the placements of editorial material” (PRSA).</a:t>
            </a:r>
            <a:br>
              <a:rPr lang="en-US" dirty="0"/>
            </a:br>
            <a:endParaRPr lang="en-US" dirty="0"/>
          </a:p>
          <a:p>
            <a:r>
              <a:rPr lang="en-US" dirty="0"/>
              <a:t>Native or Brand Advertising</a:t>
            </a:r>
          </a:p>
          <a:p>
            <a:pPr lvl="1"/>
            <a:r>
              <a:rPr lang="en-US" dirty="0"/>
              <a:t>Content presented in the native format of a media source but paid for by a sponsoring organization. Also called advertorials and sponsored content.</a:t>
            </a:r>
            <a:br>
              <a:rPr lang="en-US" dirty="0"/>
            </a:br>
            <a:endParaRPr lang="en-US" dirty="0"/>
          </a:p>
          <a:p>
            <a:r>
              <a:rPr lang="en-US" dirty="0"/>
              <a:t>Astroturfing</a:t>
            </a:r>
          </a:p>
          <a:p>
            <a:pPr lvl="1"/>
            <a:r>
              <a:rPr lang="en-US" dirty="0"/>
              <a:t>The unethical use of front groups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6CCDE43-035A-25CF-9A03-EADC29A3586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472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Introduction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/>
              <a:t>CSR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/>
          <a:lstStyle/>
          <a:p>
            <a:r>
              <a:rPr lang="en-US" dirty="0"/>
              <a:t>Criticism of CSR</a:t>
            </a:r>
          </a:p>
          <a:p>
            <a:pPr lvl="1"/>
            <a:r>
              <a:rPr lang="en-US" dirty="0"/>
              <a:t>Is it only a face-saving tactic?</a:t>
            </a:r>
          </a:p>
          <a:p>
            <a:r>
              <a:rPr lang="en-US" dirty="0"/>
              <a:t>Role of transparency and disclosure</a:t>
            </a:r>
          </a:p>
          <a:p>
            <a:pPr lvl="1"/>
            <a:r>
              <a:rPr lang="en-US" dirty="0"/>
              <a:t>Necessary to build and maintain relationships</a:t>
            </a:r>
          </a:p>
          <a:p>
            <a:r>
              <a:rPr lang="en-US" dirty="0"/>
              <a:t>Should build mutually beneficial relationships for businesses and non-profits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82F124-5C56-9BBB-6066-DBFEB92F263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676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Transparency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DISCUSSION QUESTIONS: 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Would you pay more for a product that comes from a company with a strong CSR program?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Which rules your spending—price or principle?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Does CSR equal profitability?</a:t>
            </a:r>
          </a:p>
          <a:p>
            <a:pPr marL="0" indent="0" algn="ctr">
              <a:buNone/>
            </a:pP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612106-1198-6A49-963F-2815E9AF36C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170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Two| CSR and Crisis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Coca-Cola and </a:t>
            </a:r>
            <a:br>
              <a:rPr lang="en-US" dirty="0"/>
            </a:br>
            <a:r>
              <a:rPr lang="en-US" dirty="0"/>
              <a:t>Global Energy Balance Network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GEBN’s website was registered to the Coca-Cola headquarters in Atlanta and the company was listed as the site’s administrator </a:t>
            </a:r>
          </a:p>
          <a:p>
            <a:r>
              <a:rPr lang="en-US" dirty="0"/>
              <a:t>According to GEBN messages, the campaign was part of plan to counter the “shrill rhetoric” of “public health extremists” </a:t>
            </a:r>
          </a:p>
          <a:p>
            <a:r>
              <a:rPr lang="en-US" dirty="0"/>
              <a:t>The president of Coke North America believed that Coke’s intentions with GEBN were good and the goal was to be helpful</a:t>
            </a:r>
          </a:p>
          <a:p>
            <a:r>
              <a:rPr lang="en-US" dirty="0"/>
              <a:t>GEBN was disbanded three months after the </a:t>
            </a:r>
            <a:r>
              <a:rPr lang="en-US" i="1" dirty="0"/>
              <a:t>NYT</a:t>
            </a:r>
            <a:r>
              <a:rPr lang="en-US" dirty="0"/>
              <a:t>’s story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1EA937-C2CD-17DF-CBCA-ECA49760AC0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148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Transparency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DISCUSSION QUESTIONS: 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What would you have done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if you were working for Coca-Cola?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Which of the Page Principles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can be applied to this case?</a:t>
            </a:r>
          </a:p>
          <a:p>
            <a:pPr marL="0" indent="0" algn="ctr">
              <a:buNone/>
            </a:pP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612106-1198-6A49-963F-2815E9AF36C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78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6909942" y="281994"/>
            <a:ext cx="2084766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Two| Transparency and Disclosure’s Role in CSR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Transparency and Disclosure’s </a:t>
            </a:r>
            <a:br>
              <a:rPr lang="en-US" dirty="0"/>
            </a:br>
            <a:r>
              <a:rPr lang="en-US" dirty="0"/>
              <a:t>Role in CSR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Page Principles </a:t>
            </a:r>
          </a:p>
          <a:p>
            <a:pPr lvl="1"/>
            <a:r>
              <a:rPr lang="en-US" dirty="0"/>
              <a:t>Public perception is determined 90 percent by what the organization does and only 10 percent what it says</a:t>
            </a:r>
          </a:p>
          <a:p>
            <a:pPr lvl="1"/>
            <a:r>
              <a:rPr lang="en-US" dirty="0"/>
              <a:t>Especially when it discloses very little. </a:t>
            </a:r>
          </a:p>
          <a:p>
            <a:r>
              <a:rPr lang="en-US" dirty="0"/>
              <a:t>Business and non-profits must be transparent and have appropriate disclosure about CSR activities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70190E3-4344-BA13-5B76-32ED18440B4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803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Two| Transparency and Disclosure Guidelines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Transparency and Disclosure Guidelines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/>
          </a:bodyPr>
          <a:lstStyle/>
          <a:p>
            <a:r>
              <a:rPr lang="en-US" dirty="0"/>
              <a:t>Page Principles </a:t>
            </a:r>
          </a:p>
          <a:p>
            <a:pPr lvl="1"/>
            <a:r>
              <a:rPr lang="en-US" dirty="0"/>
              <a:t>Advise practitioners to tell the truth</a:t>
            </a:r>
          </a:p>
          <a:p>
            <a:pPr lvl="1"/>
            <a:r>
              <a:rPr lang="en-US" dirty="0"/>
              <a:t>Listen to stakeholder to learn what information is needed</a:t>
            </a:r>
          </a:p>
          <a:p>
            <a:pPr lvl="1"/>
            <a:r>
              <a:rPr lang="en-US" dirty="0"/>
              <a:t>Always manage for tomorrow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AF0DBD-0FA2-5E1E-E600-F1335C3B5D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225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</TotalTime>
  <Words>802</Words>
  <Application>Microsoft Office PowerPoint</Application>
  <PresentationFormat>On-screen Show (4:3)</PresentationFormat>
  <Paragraphs>106</Paragraphs>
  <Slides>16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Disclosure and Transparency</vt:lpstr>
      <vt:lpstr>Lesson Overview</vt:lpstr>
      <vt:lpstr>Key Terms</vt:lpstr>
      <vt:lpstr>CSR</vt:lpstr>
      <vt:lpstr>DISCUSSION QUESTIONS: </vt:lpstr>
      <vt:lpstr>Coca-Cola and  Global Energy Balance Network</vt:lpstr>
      <vt:lpstr>DISCUSSION QUESTIONS: </vt:lpstr>
      <vt:lpstr>Transparency and Disclosure’s  Role in CSR</vt:lpstr>
      <vt:lpstr>Transparency and Disclosure Guidelines</vt:lpstr>
      <vt:lpstr>Transparency and Disclosure Guidelines</vt:lpstr>
      <vt:lpstr>Conflicts of Interest</vt:lpstr>
      <vt:lpstr>Disclose Financial Interests</vt:lpstr>
      <vt:lpstr>DISCUSSION QUESTIONS: </vt:lpstr>
      <vt:lpstr>Deceptive Practices</vt:lpstr>
      <vt:lpstr>DISCUSSION QUESTIONS: </vt:lpstr>
      <vt:lpstr> Legal and Regulatory Requirements</vt:lpstr>
    </vt:vector>
  </TitlesOfParts>
  <Company>Biola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 Public Relations Ethics</dc:title>
  <dc:creator>Carolyn Kim</dc:creator>
  <cp:lastModifiedBy>McVerry, Jonathan Fairbanks</cp:lastModifiedBy>
  <cp:revision>22</cp:revision>
  <dcterms:created xsi:type="dcterms:W3CDTF">2016-05-14T23:03:05Z</dcterms:created>
  <dcterms:modified xsi:type="dcterms:W3CDTF">2024-08-03T16:54:12Z</dcterms:modified>
</cp:coreProperties>
</file>