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3"/>
  </p:notesMasterIdLst>
  <p:sldIdLst>
    <p:sldId id="256" r:id="rId2"/>
    <p:sldId id="257" r:id="rId3"/>
    <p:sldId id="273" r:id="rId4"/>
    <p:sldId id="275" r:id="rId5"/>
    <p:sldId id="272" r:id="rId6"/>
    <p:sldId id="270" r:id="rId7"/>
    <p:sldId id="262" r:id="rId8"/>
    <p:sldId id="274" r:id="rId9"/>
    <p:sldId id="264" r:id="rId10"/>
    <p:sldId id="276" r:id="rId11"/>
    <p:sldId id="26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8/3/2024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6C77CD-FFBB-4D44-99D9-4429790A05DA}" type="slidenum">
              <a:rPr lang="en-US" smtClean="0"/>
              <a:t>5</a:t>
            </a:fld>
            <a:endParaRPr lang="en-US" dirty="0"/>
          </a:p>
        </p:txBody>
      </p:sp>
    </p:spTree>
    <p:extLst>
      <p:ext uri="{BB962C8B-B14F-4D97-AF65-F5344CB8AC3E}">
        <p14:creationId xmlns:p14="http://schemas.microsoft.com/office/powerpoint/2010/main" val="2341775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6C77CD-FFBB-4D44-99D9-4429790A05DA}" type="slidenum">
              <a:rPr lang="en-US" smtClean="0"/>
              <a:t>10</a:t>
            </a:fld>
            <a:endParaRPr lang="en-US" dirty="0"/>
          </a:p>
        </p:txBody>
      </p:sp>
    </p:spTree>
    <p:extLst>
      <p:ext uri="{BB962C8B-B14F-4D97-AF65-F5344CB8AC3E}">
        <p14:creationId xmlns:p14="http://schemas.microsoft.com/office/powerpoint/2010/main" val="1057456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8/3/2024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8/3/2024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588490"/>
            <a:ext cx="8229600" cy="1327655"/>
          </a:xfrm>
        </p:spPr>
        <p:txBody>
          <a:bodyPr>
            <a:noAutofit/>
          </a:bodyPr>
          <a:lstStyle/>
          <a:p>
            <a:pPr algn="l"/>
            <a:r>
              <a:rPr lang="en-US" sz="4000" b="1" dirty="0">
                <a:solidFill>
                  <a:srgbClr val="0E3F6E"/>
                </a:solidFill>
              </a:rPr>
              <a:t>Disclosure and Transparency</a:t>
            </a:r>
            <a:endParaRPr lang="en-US" sz="5400" b="1" dirty="0">
              <a:solidFill>
                <a:srgbClr val="0E3F6E"/>
              </a:solidFill>
            </a:endParaRPr>
          </a:p>
        </p:txBody>
      </p:sp>
      <p:pic>
        <p:nvPicPr>
          <p:cNvPr id="4" name="Picture 3"/>
          <p:cNvPicPr>
            <a:picLocks noChangeAspect="1"/>
          </p:cNvPicPr>
          <p:nvPr/>
        </p:nvPicPr>
        <p:blipFill>
          <a:blip r:embed="rId2"/>
          <a:srcRect/>
          <a:stretch/>
        </p:blipFill>
        <p:spPr>
          <a:xfrm>
            <a:off x="1786692" y="1074260"/>
            <a:ext cx="5570615" cy="747511"/>
          </a:xfrm>
          <a:prstGeom prst="rect">
            <a:avLst/>
          </a:prstGeom>
        </p:spPr>
      </p:pic>
      <p:sp>
        <p:nvSpPr>
          <p:cNvPr id="11" name="Subtitle 4"/>
          <p:cNvSpPr txBox="1">
            <a:spLocks/>
          </p:cNvSpPr>
          <p:nvPr/>
        </p:nvSpPr>
        <p:spPr>
          <a:xfrm>
            <a:off x="255624" y="4092797"/>
            <a:ext cx="6400800"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a:t>Module Seven </a:t>
            </a:r>
            <a:r>
              <a:rPr lang="en-US" dirty="0"/>
              <a:t>| Lesson One</a:t>
            </a:r>
          </a:p>
        </p:txBody>
      </p:sp>
    </p:spTree>
    <p:extLst>
      <p:ext uri="{BB962C8B-B14F-4D97-AF65-F5344CB8AC3E}">
        <p14:creationId xmlns:p14="http://schemas.microsoft.com/office/powerpoint/2010/main" val="268799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 Transparency</a:t>
            </a:r>
          </a:p>
        </p:txBody>
      </p:sp>
      <p:sp>
        <p:nvSpPr>
          <p:cNvPr id="5" name="Title 4"/>
          <p:cNvSpPr>
            <a:spLocks noGrp="1"/>
          </p:cNvSpPr>
          <p:nvPr>
            <p:ph type="title"/>
          </p:nvPr>
        </p:nvSpPr>
        <p:spPr>
          <a:xfrm>
            <a:off x="457200" y="846138"/>
            <a:ext cx="8229600" cy="1143000"/>
          </a:xfrm>
        </p:spPr>
        <p:txBody>
          <a:bodyPr>
            <a:normAutofit/>
          </a:bodyPr>
          <a:lstStyle/>
          <a:p>
            <a:r>
              <a:rPr lang="en-US" dirty="0">
                <a:solidFill>
                  <a:srgbClr val="FFFFFF"/>
                </a:solidFill>
              </a:rPr>
              <a:t>DISCUSSION QUESTIONS: </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r>
              <a:rPr lang="en-US" dirty="0">
                <a:solidFill>
                  <a:schemeClr val="bg1"/>
                </a:solidFill>
              </a:rPr>
              <a:t>Which of the Page Principles do you believe are most important to enhancing transparency? Why?</a:t>
            </a:r>
          </a:p>
          <a:p>
            <a:r>
              <a:rPr lang="en-US" dirty="0">
                <a:solidFill>
                  <a:schemeClr val="bg1"/>
                </a:solidFill>
              </a:rPr>
              <a:t>Why is two-way communication important to transparency? Could one-way communication ever be appropriate in a situation involving transparency?</a:t>
            </a:r>
          </a:p>
          <a:p>
            <a:pPr marL="0" indent="0" algn="ctr">
              <a:buNone/>
            </a:pPr>
            <a:endParaRPr lang="en-US" sz="4000" dirty="0">
              <a:solidFill>
                <a:srgbClr val="FFFFFF"/>
              </a:solidFill>
            </a:endParaRP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3"/>
          <a:srcRect/>
          <a:stretch/>
        </p:blipFill>
        <p:spPr>
          <a:xfrm>
            <a:off x="149293" y="390760"/>
            <a:ext cx="2487764" cy="333827"/>
          </a:xfrm>
          <a:prstGeom prst="rect">
            <a:avLst/>
          </a:prstGeom>
        </p:spPr>
      </p:pic>
    </p:spTree>
    <p:extLst>
      <p:ext uri="{BB962C8B-B14F-4D97-AF65-F5344CB8AC3E}">
        <p14:creationId xmlns:p14="http://schemas.microsoft.com/office/powerpoint/2010/main" val="264278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 Transparency</a:t>
            </a:r>
          </a:p>
        </p:txBody>
      </p:sp>
      <p:sp>
        <p:nvSpPr>
          <p:cNvPr id="5" name="Title 4"/>
          <p:cNvSpPr>
            <a:spLocks noGrp="1"/>
          </p:cNvSpPr>
          <p:nvPr>
            <p:ph type="title"/>
          </p:nvPr>
        </p:nvSpPr>
        <p:spPr/>
        <p:txBody>
          <a:bodyPr>
            <a:normAutofit fontScale="90000"/>
          </a:bodyPr>
          <a:lstStyle/>
          <a:p>
            <a:br>
              <a:rPr lang="en-US" dirty="0"/>
            </a:br>
            <a:r>
              <a:rPr lang="en-US" dirty="0"/>
              <a:t>The Page Principles</a:t>
            </a:r>
          </a:p>
        </p:txBody>
      </p:sp>
      <p:sp>
        <p:nvSpPr>
          <p:cNvPr id="2" name="Content Placeholder 1">
            <a:extLst>
              <a:ext uri="{FF2B5EF4-FFF2-40B4-BE49-F238E27FC236}">
                <a16:creationId xmlns:a16="http://schemas.microsoft.com/office/drawing/2014/main" id="{427E4C0A-31C1-4842-996D-F32D943F29C2}"/>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Tell the truth.</a:t>
            </a:r>
          </a:p>
          <a:p>
            <a:pPr marL="514350" indent="-514350">
              <a:buFont typeface="+mj-lt"/>
              <a:buAutoNum type="arabicPeriod"/>
            </a:pPr>
            <a:r>
              <a:rPr lang="en-US" dirty="0"/>
              <a:t>Prove it with action.</a:t>
            </a:r>
          </a:p>
          <a:p>
            <a:pPr marL="514350" indent="-514350">
              <a:buFont typeface="+mj-lt"/>
              <a:buAutoNum type="arabicPeriod"/>
            </a:pPr>
            <a:r>
              <a:rPr lang="en-US" dirty="0"/>
              <a:t>Listen to stakeholders.</a:t>
            </a:r>
          </a:p>
          <a:p>
            <a:pPr marL="514350" indent="-514350">
              <a:buFont typeface="+mj-lt"/>
              <a:buAutoNum type="arabicPeriod"/>
            </a:pPr>
            <a:r>
              <a:rPr lang="en-US" dirty="0"/>
              <a:t>Manage for tomorrow.</a:t>
            </a:r>
          </a:p>
          <a:p>
            <a:pPr marL="514350" indent="-514350">
              <a:buFont typeface="+mj-lt"/>
              <a:buAutoNum type="arabicPeriod"/>
            </a:pPr>
            <a:r>
              <a:rPr lang="en-US" dirty="0"/>
              <a:t>Conduct public relations as if the whole enterprise depends on it.</a:t>
            </a:r>
          </a:p>
          <a:p>
            <a:pPr marL="514350" indent="-514350">
              <a:buFont typeface="+mj-lt"/>
              <a:buAutoNum type="arabicPeriod"/>
            </a:pPr>
            <a:r>
              <a:rPr lang="en-US" dirty="0"/>
              <a:t>Realize an enterprise’s true character is expressed by its people.</a:t>
            </a:r>
          </a:p>
          <a:p>
            <a:pPr marL="514350" indent="-514350">
              <a:buFont typeface="+mj-lt"/>
              <a:buAutoNum type="arabicPeriod"/>
            </a:pPr>
            <a:r>
              <a:rPr lang="en-US" dirty="0"/>
              <a:t>Remain calm, patient, and good humored.</a:t>
            </a:r>
          </a:p>
        </p:txBody>
      </p:sp>
    </p:spTree>
    <p:extLst>
      <p:ext uri="{BB962C8B-B14F-4D97-AF65-F5344CB8AC3E}">
        <p14:creationId xmlns:p14="http://schemas.microsoft.com/office/powerpoint/2010/main" val="1263643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Transparency</a:t>
            </a:r>
          </a:p>
        </p:txBody>
      </p:sp>
      <p:sp>
        <p:nvSpPr>
          <p:cNvPr id="5" name="Title 4"/>
          <p:cNvSpPr>
            <a:spLocks noGrp="1"/>
          </p:cNvSpPr>
          <p:nvPr>
            <p:ph type="ctrTitle"/>
          </p:nvPr>
        </p:nvSpPr>
        <p:spPr/>
        <p:txBody>
          <a:bodyPr>
            <a:normAutofit/>
          </a:bodyPr>
          <a:lstStyle/>
          <a:p>
            <a:r>
              <a:rPr lang="en-US" dirty="0"/>
              <a:t>What is Disclosure?</a:t>
            </a:r>
          </a:p>
        </p:txBody>
      </p:sp>
      <p:sp>
        <p:nvSpPr>
          <p:cNvPr id="3" name="Subtitle 2">
            <a:extLst>
              <a:ext uri="{FF2B5EF4-FFF2-40B4-BE49-F238E27FC236}">
                <a16:creationId xmlns:a16="http://schemas.microsoft.com/office/drawing/2014/main" id="{2B0B8BFC-A74B-473A-9053-1ED5550D55C9}"/>
              </a:ext>
            </a:extLst>
          </p:cNvPr>
          <p:cNvSpPr>
            <a:spLocks noGrp="1"/>
          </p:cNvSpPr>
          <p:nvPr>
            <p:ph type="subTitle" idx="1"/>
          </p:nvPr>
        </p:nvSpPr>
        <p:spPr/>
        <p:txBody>
          <a:bodyPr/>
          <a:lstStyle/>
          <a:p>
            <a:r>
              <a:rPr lang="en-US" dirty="0"/>
              <a:t>An intentional release of information</a:t>
            </a:r>
          </a:p>
          <a:p>
            <a:r>
              <a:rPr lang="en-US" dirty="0"/>
              <a:t>Frankness</a:t>
            </a:r>
          </a:p>
        </p:txBody>
      </p:sp>
    </p:spTree>
    <p:extLst>
      <p:ext uri="{BB962C8B-B14F-4D97-AF65-F5344CB8AC3E}">
        <p14:creationId xmlns:p14="http://schemas.microsoft.com/office/powerpoint/2010/main" val="2974364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EF9F6-4857-49A1-BE70-0EDFFB3DDCFD}"/>
              </a:ext>
            </a:extLst>
          </p:cNvPr>
          <p:cNvSpPr>
            <a:spLocks noGrp="1"/>
          </p:cNvSpPr>
          <p:nvPr>
            <p:ph type="title"/>
          </p:nvPr>
        </p:nvSpPr>
        <p:spPr/>
        <p:txBody>
          <a:bodyPr/>
          <a:lstStyle/>
          <a:p>
            <a:r>
              <a:rPr lang="en-US" dirty="0"/>
              <a:t>Full Disclosure</a:t>
            </a:r>
          </a:p>
        </p:txBody>
      </p:sp>
      <p:sp>
        <p:nvSpPr>
          <p:cNvPr id="3" name="Content Placeholder 2">
            <a:extLst>
              <a:ext uri="{FF2B5EF4-FFF2-40B4-BE49-F238E27FC236}">
                <a16:creationId xmlns:a16="http://schemas.microsoft.com/office/drawing/2014/main" id="{4B745DDA-F439-471D-99B4-7A09DA1995B9}"/>
              </a:ext>
            </a:extLst>
          </p:cNvPr>
          <p:cNvSpPr>
            <a:spLocks noGrp="1"/>
          </p:cNvSpPr>
          <p:nvPr>
            <p:ph idx="1"/>
          </p:nvPr>
        </p:nvSpPr>
        <p:spPr/>
        <p:txBody>
          <a:bodyPr/>
          <a:lstStyle/>
          <a:p>
            <a:r>
              <a:rPr lang="en-US" dirty="0"/>
              <a:t>Attempt to make all legally releasable information available</a:t>
            </a:r>
          </a:p>
          <a:p>
            <a:r>
              <a:rPr lang="en-US" dirty="0"/>
              <a:t>Should be accurate, timely, and balanced</a:t>
            </a:r>
          </a:p>
          <a:p>
            <a:endParaRPr lang="en-US" dirty="0"/>
          </a:p>
        </p:txBody>
      </p:sp>
    </p:spTree>
    <p:extLst>
      <p:ext uri="{BB962C8B-B14F-4D97-AF65-F5344CB8AC3E}">
        <p14:creationId xmlns:p14="http://schemas.microsoft.com/office/powerpoint/2010/main" val="332846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EF9F6-4857-49A1-BE70-0EDFFB3DDCFD}"/>
              </a:ext>
            </a:extLst>
          </p:cNvPr>
          <p:cNvSpPr>
            <a:spLocks noGrp="1"/>
          </p:cNvSpPr>
          <p:nvPr>
            <p:ph type="title"/>
          </p:nvPr>
        </p:nvSpPr>
        <p:spPr/>
        <p:txBody>
          <a:bodyPr/>
          <a:lstStyle/>
          <a:p>
            <a:r>
              <a:rPr lang="en-US" dirty="0"/>
              <a:t>Limited Disclosure</a:t>
            </a:r>
          </a:p>
        </p:txBody>
      </p:sp>
      <p:sp>
        <p:nvSpPr>
          <p:cNvPr id="3" name="Content Placeholder 2">
            <a:extLst>
              <a:ext uri="{FF2B5EF4-FFF2-40B4-BE49-F238E27FC236}">
                <a16:creationId xmlns:a16="http://schemas.microsoft.com/office/drawing/2014/main" id="{4B745DDA-F439-471D-99B4-7A09DA1995B9}"/>
              </a:ext>
            </a:extLst>
          </p:cNvPr>
          <p:cNvSpPr>
            <a:spLocks noGrp="1"/>
          </p:cNvSpPr>
          <p:nvPr>
            <p:ph idx="1"/>
          </p:nvPr>
        </p:nvSpPr>
        <p:spPr/>
        <p:txBody>
          <a:bodyPr/>
          <a:lstStyle/>
          <a:p>
            <a:r>
              <a:rPr lang="en-US" dirty="0"/>
              <a:t>Not all information is releasable due to legal or ethical restrictions</a:t>
            </a:r>
          </a:p>
          <a:p>
            <a:pPr lvl="1"/>
            <a:r>
              <a:rPr lang="en-US" dirty="0"/>
              <a:t>Secrecy is when some people know certain information and withhold it from others</a:t>
            </a:r>
          </a:p>
          <a:p>
            <a:pPr lvl="1"/>
            <a:r>
              <a:rPr lang="en-US" dirty="0"/>
              <a:t>Privacy could mean the right to be alone, freedom from interference, or the right to control how your personal data is collected and used</a:t>
            </a:r>
          </a:p>
        </p:txBody>
      </p:sp>
    </p:spTree>
    <p:extLst>
      <p:ext uri="{BB962C8B-B14F-4D97-AF65-F5344CB8AC3E}">
        <p14:creationId xmlns:p14="http://schemas.microsoft.com/office/powerpoint/2010/main" val="3314639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 Transparency</a:t>
            </a:r>
          </a:p>
        </p:txBody>
      </p:sp>
      <p:sp>
        <p:nvSpPr>
          <p:cNvPr id="5" name="Title 4"/>
          <p:cNvSpPr>
            <a:spLocks noGrp="1"/>
          </p:cNvSpPr>
          <p:nvPr>
            <p:ph type="title"/>
          </p:nvPr>
        </p:nvSpPr>
        <p:spPr>
          <a:xfrm>
            <a:off x="457200" y="846138"/>
            <a:ext cx="8229600" cy="1143000"/>
          </a:xfrm>
        </p:spPr>
        <p:txBody>
          <a:bodyPr>
            <a:normAutofit/>
          </a:bodyPr>
          <a:lstStyle/>
          <a:p>
            <a:r>
              <a:rPr lang="en-US" dirty="0">
                <a:solidFill>
                  <a:srgbClr val="FFFFFF"/>
                </a:solidFill>
              </a:rPr>
              <a:t>DISCUSSION QUESTION: </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lgn="ctr">
              <a:buNone/>
            </a:pPr>
            <a:r>
              <a:rPr lang="en-US" sz="3600" dirty="0">
                <a:solidFill>
                  <a:schemeClr val="bg1"/>
                </a:solidFill>
              </a:rPr>
              <a:t>If you were interning for a company and someone called asking you to provide information about an employee such as the employee's address, employment status, and what you thought managers might say about the employee how would you respond? Why?</a:t>
            </a:r>
          </a:p>
          <a:p>
            <a:pPr marL="0" indent="0" algn="ctr">
              <a:buNone/>
            </a:pPr>
            <a:endParaRPr lang="en-US" sz="4000" dirty="0">
              <a:solidFill>
                <a:srgbClr val="FFFFFF"/>
              </a:solidFill>
            </a:endParaRPr>
          </a:p>
        </p:txBody>
      </p:sp>
      <p:pic>
        <p:nvPicPr>
          <p:cNvPr id="7" name="Picture 6">
            <a:extLst>
              <a:ext uri="{FF2B5EF4-FFF2-40B4-BE49-F238E27FC236}">
                <a16:creationId xmlns:a16="http://schemas.microsoft.com/office/drawing/2014/main" id="{0E612106-1198-6A49-963F-2815E9AF36CD}"/>
              </a:ext>
            </a:extLst>
          </p:cNvPr>
          <p:cNvPicPr>
            <a:picLocks noChangeAspect="1"/>
          </p:cNvPicPr>
          <p:nvPr/>
        </p:nvPicPr>
        <p:blipFill>
          <a:blip r:embed="rId3"/>
          <a:srcRect/>
          <a:stretch/>
        </p:blipFill>
        <p:spPr>
          <a:xfrm>
            <a:off x="149293" y="390760"/>
            <a:ext cx="2487764" cy="333827"/>
          </a:xfrm>
          <a:prstGeom prst="rect">
            <a:avLst/>
          </a:prstGeom>
        </p:spPr>
      </p:pic>
    </p:spTree>
    <p:extLst>
      <p:ext uri="{BB962C8B-B14F-4D97-AF65-F5344CB8AC3E}">
        <p14:creationId xmlns:p14="http://schemas.microsoft.com/office/powerpoint/2010/main" val="3841170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 Transparency</a:t>
            </a:r>
          </a:p>
        </p:txBody>
      </p:sp>
      <p:sp>
        <p:nvSpPr>
          <p:cNvPr id="5" name="Title 4"/>
          <p:cNvSpPr>
            <a:spLocks noGrp="1"/>
          </p:cNvSpPr>
          <p:nvPr>
            <p:ph type="ctrTitle"/>
          </p:nvPr>
        </p:nvSpPr>
        <p:spPr>
          <a:xfrm>
            <a:off x="685800" y="1526959"/>
            <a:ext cx="7772400" cy="2073492"/>
          </a:xfrm>
        </p:spPr>
        <p:txBody>
          <a:bodyPr>
            <a:normAutofit/>
          </a:bodyPr>
          <a:lstStyle/>
          <a:p>
            <a:br>
              <a:rPr lang="en-US" dirty="0"/>
            </a:br>
            <a:r>
              <a:rPr lang="en-US" dirty="0"/>
              <a:t>What is Transparency?</a:t>
            </a:r>
          </a:p>
        </p:txBody>
      </p:sp>
      <p:sp>
        <p:nvSpPr>
          <p:cNvPr id="2" name="Content Placeholder 1">
            <a:extLst>
              <a:ext uri="{FF2B5EF4-FFF2-40B4-BE49-F238E27FC236}">
                <a16:creationId xmlns:a16="http://schemas.microsoft.com/office/drawing/2014/main" id="{427E4C0A-31C1-4842-996D-F32D943F29C2}"/>
              </a:ext>
            </a:extLst>
          </p:cNvPr>
          <p:cNvSpPr>
            <a:spLocks noGrp="1"/>
          </p:cNvSpPr>
          <p:nvPr>
            <p:ph type="subTitle" idx="1"/>
          </p:nvPr>
        </p:nvSpPr>
        <p:spPr/>
        <p:txBody>
          <a:bodyPr>
            <a:noAutofit/>
          </a:bodyPr>
          <a:lstStyle/>
          <a:p>
            <a:r>
              <a:rPr lang="en-US" sz="2800" dirty="0">
                <a:effectLst/>
                <a:latin typeface="Times New Roman" panose="02020603050405020304" pitchFamily="18" charset="0"/>
                <a:ea typeface="Calibri" panose="020F0502020204030204" pitchFamily="34" charset="0"/>
              </a:rPr>
              <a:t>process that allows for public input, makes organizational decision making visible, and gives publics easy access to information</a:t>
            </a:r>
            <a:r>
              <a:rPr lang="en-US" sz="2800" dirty="0">
                <a:effectLst/>
              </a:rPr>
              <a:t> </a:t>
            </a:r>
            <a:endParaRPr lang="en-US" sz="2800" dirty="0"/>
          </a:p>
        </p:txBody>
      </p:sp>
    </p:spTree>
    <p:extLst>
      <p:ext uri="{BB962C8B-B14F-4D97-AF65-F5344CB8AC3E}">
        <p14:creationId xmlns:p14="http://schemas.microsoft.com/office/powerpoint/2010/main" val="1365649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 Transparency</a:t>
            </a:r>
          </a:p>
        </p:txBody>
      </p:sp>
      <p:sp>
        <p:nvSpPr>
          <p:cNvPr id="5" name="Title 4"/>
          <p:cNvSpPr>
            <a:spLocks noGrp="1"/>
          </p:cNvSpPr>
          <p:nvPr>
            <p:ph type="title"/>
          </p:nvPr>
        </p:nvSpPr>
        <p:spPr/>
        <p:txBody>
          <a:bodyPr>
            <a:normAutofit fontScale="90000"/>
          </a:bodyPr>
          <a:lstStyle/>
          <a:p>
            <a:br>
              <a:rPr lang="en-US" dirty="0"/>
            </a:br>
            <a:r>
              <a:rPr lang="en-US" dirty="0"/>
              <a:t>Transparency</a:t>
            </a:r>
          </a:p>
        </p:txBody>
      </p:sp>
      <p:sp>
        <p:nvSpPr>
          <p:cNvPr id="2" name="Content Placeholder 1">
            <a:extLst>
              <a:ext uri="{FF2B5EF4-FFF2-40B4-BE49-F238E27FC236}">
                <a16:creationId xmlns:a16="http://schemas.microsoft.com/office/drawing/2014/main" id="{427E4C0A-31C1-4842-996D-F32D943F29C2}"/>
              </a:ext>
            </a:extLst>
          </p:cNvPr>
          <p:cNvSpPr>
            <a:spLocks noGrp="1"/>
          </p:cNvSpPr>
          <p:nvPr>
            <p:ph idx="1"/>
          </p:nvPr>
        </p:nvSpPr>
        <p:spPr/>
        <p:txBody>
          <a:bodyPr>
            <a:normAutofit lnSpcReduction="10000"/>
          </a:bodyPr>
          <a:lstStyle/>
          <a:p>
            <a:r>
              <a:rPr lang="en-US" dirty="0"/>
              <a:t>Transparency could be thought of as a continuum from radical transparency to opaqueness.</a:t>
            </a:r>
          </a:p>
          <a:p>
            <a:pPr lvl="1"/>
            <a:r>
              <a:rPr lang="en-US" dirty="0"/>
              <a:t>Radical transparency means </a:t>
            </a:r>
            <a:r>
              <a:rPr lang="en-US" dirty="0">
                <a:effectLst/>
                <a:ea typeface="Calibri" panose="020F0502020204030204" pitchFamily="34" charset="0"/>
              </a:rPr>
              <a:t>all barriers to information are removed meaning the public has free and easy access to corporate, political, and even personal information</a:t>
            </a:r>
            <a:r>
              <a:rPr lang="en-US" dirty="0">
                <a:effectLst/>
              </a:rPr>
              <a:t> </a:t>
            </a:r>
            <a:endParaRPr lang="en-US" dirty="0"/>
          </a:p>
          <a:p>
            <a:pPr lvl="1"/>
            <a:r>
              <a:rPr lang="en-US" dirty="0"/>
              <a:t>Opaqueness </a:t>
            </a:r>
            <a:r>
              <a:rPr lang="en-US" dirty="0">
                <a:effectLst/>
                <a:ea typeface="Calibri" panose="020F0502020204030204" pitchFamily="34" charset="0"/>
              </a:rPr>
              <a:t>means no light gets through or something isn’t transparent and is difficult to understand</a:t>
            </a:r>
            <a:r>
              <a:rPr lang="en-US" dirty="0">
                <a:effectLst/>
              </a:rPr>
              <a:t> </a:t>
            </a:r>
            <a:endParaRPr lang="en-US" dirty="0"/>
          </a:p>
          <a:p>
            <a:endParaRPr lang="en-US" dirty="0"/>
          </a:p>
        </p:txBody>
      </p:sp>
    </p:spTree>
    <p:extLst>
      <p:ext uri="{BB962C8B-B14F-4D97-AF65-F5344CB8AC3E}">
        <p14:creationId xmlns:p14="http://schemas.microsoft.com/office/powerpoint/2010/main" val="1616601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AC6D4-0735-44EE-B619-D6FF6B71ABD5}"/>
              </a:ext>
            </a:extLst>
          </p:cNvPr>
          <p:cNvSpPr>
            <a:spLocks noGrp="1"/>
          </p:cNvSpPr>
          <p:nvPr>
            <p:ph type="title"/>
          </p:nvPr>
        </p:nvSpPr>
        <p:spPr/>
        <p:txBody>
          <a:bodyPr>
            <a:normAutofit fontScale="90000"/>
          </a:bodyPr>
          <a:lstStyle/>
          <a:p>
            <a:r>
              <a:rPr lang="en-US" dirty="0"/>
              <a:t>Transparent Internal Communication</a:t>
            </a:r>
          </a:p>
        </p:txBody>
      </p:sp>
      <p:sp>
        <p:nvSpPr>
          <p:cNvPr id="3" name="Content Placeholder 2">
            <a:extLst>
              <a:ext uri="{FF2B5EF4-FFF2-40B4-BE49-F238E27FC236}">
                <a16:creationId xmlns:a16="http://schemas.microsoft.com/office/drawing/2014/main" id="{262FEA01-77DD-4B84-B6AC-E17714C65545}"/>
              </a:ext>
            </a:extLst>
          </p:cNvPr>
          <p:cNvSpPr>
            <a:spLocks noGrp="1"/>
          </p:cNvSpPr>
          <p:nvPr>
            <p:ph idx="1"/>
          </p:nvPr>
        </p:nvSpPr>
        <p:spPr/>
        <p:txBody>
          <a:bodyPr>
            <a:normAutofit/>
          </a:bodyPr>
          <a:lstStyle/>
          <a:p>
            <a:r>
              <a:rPr lang="en-US" sz="2400" dirty="0">
                <a:effectLst/>
                <a:ea typeface="Calibri" panose="020F0502020204030204" pitchFamily="34" charset="0"/>
              </a:rPr>
              <a:t>Transparent internal communication is making available all legally releasable information to employees so employees can make decisions and hold organizations accountable</a:t>
            </a:r>
            <a:r>
              <a:rPr lang="en-US" sz="2400" dirty="0">
                <a:effectLst/>
              </a:rPr>
              <a:t> </a:t>
            </a:r>
            <a:endParaRPr lang="en-US" sz="2400" dirty="0"/>
          </a:p>
          <a:p>
            <a:pPr lvl="1"/>
            <a:r>
              <a:rPr lang="en-US" sz="2400" dirty="0"/>
              <a:t>Accountable transparency </a:t>
            </a:r>
          </a:p>
          <a:p>
            <a:pPr lvl="2"/>
            <a:r>
              <a:rPr lang="en-US" sz="1800" dirty="0">
                <a:effectLst/>
                <a:ea typeface="Calibri" panose="020F0502020204030204" pitchFamily="34" charset="0"/>
              </a:rPr>
              <a:t>the organization provides employees with complete and comprehensive information </a:t>
            </a:r>
            <a:endParaRPr lang="en-US" sz="1800" dirty="0"/>
          </a:p>
          <a:p>
            <a:pPr lvl="1"/>
            <a:r>
              <a:rPr lang="en-US" sz="2400" dirty="0"/>
              <a:t>Participative transparency</a:t>
            </a:r>
          </a:p>
          <a:p>
            <a:pPr lvl="2"/>
            <a:r>
              <a:rPr lang="en-US" sz="1800" dirty="0">
                <a:effectLst/>
                <a:ea typeface="Calibri" panose="020F0502020204030204" pitchFamily="34" charset="0"/>
              </a:rPr>
              <a:t>organizations identifying the information employees need most, providing it to employees, and engaging employees and encouraging feedback </a:t>
            </a:r>
            <a:endParaRPr lang="en-US" sz="1800" dirty="0"/>
          </a:p>
          <a:p>
            <a:pPr lvl="1"/>
            <a:r>
              <a:rPr lang="en-US" sz="2400" dirty="0"/>
              <a:t>Informational Transparency</a:t>
            </a:r>
          </a:p>
          <a:p>
            <a:pPr lvl="2"/>
            <a:r>
              <a:rPr lang="en-US" sz="1800" dirty="0">
                <a:effectLst/>
                <a:ea typeface="Calibri" panose="020F0502020204030204" pitchFamily="34" charset="0"/>
              </a:rPr>
              <a:t>organizations provide employees with relevant and important information to avoid confusion</a:t>
            </a:r>
            <a:r>
              <a:rPr lang="en-US" sz="1800" dirty="0">
                <a:effectLst/>
              </a:rPr>
              <a:t> </a:t>
            </a:r>
            <a:endParaRPr lang="en-US" sz="1800" dirty="0"/>
          </a:p>
          <a:p>
            <a:endParaRPr lang="en-US" dirty="0"/>
          </a:p>
          <a:p>
            <a:endParaRPr lang="en-US" dirty="0"/>
          </a:p>
          <a:p>
            <a:endParaRPr lang="en-US" dirty="0"/>
          </a:p>
        </p:txBody>
      </p:sp>
    </p:spTree>
    <p:extLst>
      <p:ext uri="{BB962C8B-B14F-4D97-AF65-F5344CB8AC3E}">
        <p14:creationId xmlns:p14="http://schemas.microsoft.com/office/powerpoint/2010/main" val="614795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a:srcRect/>
          <a:stretch/>
        </p:blipFill>
        <p:spPr>
          <a:xfrm>
            <a:off x="149293" y="390760"/>
            <a:ext cx="2487764" cy="333827"/>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a:solidFill>
                  <a:schemeClr val="bg1"/>
                </a:solidFill>
              </a:rPr>
              <a:t>Lesson One| Transparency</a:t>
            </a:r>
          </a:p>
        </p:txBody>
      </p:sp>
      <p:sp>
        <p:nvSpPr>
          <p:cNvPr id="5" name="Title 4"/>
          <p:cNvSpPr>
            <a:spLocks noGrp="1"/>
          </p:cNvSpPr>
          <p:nvPr>
            <p:ph type="title"/>
          </p:nvPr>
        </p:nvSpPr>
        <p:spPr/>
        <p:txBody>
          <a:bodyPr>
            <a:normAutofit fontScale="90000"/>
          </a:bodyPr>
          <a:lstStyle/>
          <a:p>
            <a:br>
              <a:rPr lang="en-US" dirty="0"/>
            </a:br>
            <a:r>
              <a:rPr lang="en-US" dirty="0"/>
              <a:t>Two-way Communication &amp; Ethics</a:t>
            </a:r>
          </a:p>
        </p:txBody>
      </p:sp>
      <p:sp>
        <p:nvSpPr>
          <p:cNvPr id="2" name="Content Placeholder 1">
            <a:extLst>
              <a:ext uri="{FF2B5EF4-FFF2-40B4-BE49-F238E27FC236}">
                <a16:creationId xmlns:a16="http://schemas.microsoft.com/office/drawing/2014/main" id="{427E4C0A-31C1-4842-996D-F32D943F29C2}"/>
              </a:ext>
            </a:extLst>
          </p:cNvPr>
          <p:cNvSpPr>
            <a:spLocks noGrp="1"/>
          </p:cNvSpPr>
          <p:nvPr>
            <p:ph idx="1"/>
          </p:nvPr>
        </p:nvSpPr>
        <p:spPr/>
        <p:txBody>
          <a:bodyPr>
            <a:normAutofit lnSpcReduction="10000"/>
          </a:bodyPr>
          <a:lstStyle/>
          <a:p>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A final reminder about the process of transparency is the importance of two-way communication so that dialogue and authenticity can be built. </a:t>
            </a:r>
          </a:p>
          <a:p>
            <a:r>
              <a:rPr lang="en-US" sz="28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Two-way communication also helps to ensure the process of transparency is ethical.</a:t>
            </a:r>
          </a:p>
          <a:p>
            <a:pPr lvl="1"/>
            <a:r>
              <a:rPr lang="en-US" sz="2400" dirty="0">
                <a:solidFill>
                  <a:srgbClr val="000000"/>
                </a:solidFill>
                <a:uFill>
                  <a:solidFill>
                    <a:srgbClr val="000000"/>
                  </a:solidFill>
                </a:uFill>
                <a:ea typeface="Arial Unicode MS" panose="020B0604020202020204" pitchFamily="34" charset="-128"/>
                <a:cs typeface="Arial Unicode MS" panose="020B0604020202020204" pitchFamily="34" charset="-128"/>
              </a:rPr>
              <a:t>L</a:t>
            </a:r>
            <a:r>
              <a:rPr lang="en-US" sz="24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rPr>
              <a:t>istening to publics is often key to creating a dynamic and trusting communication environment bound in transparency. </a:t>
            </a:r>
          </a:p>
          <a:p>
            <a:pPr lvl="1"/>
            <a:r>
              <a:rPr lang="en-US" sz="2400" dirty="0">
                <a:effectLst/>
                <a:ea typeface="Calibri" panose="020F0502020204030204" pitchFamily="34" charset="0"/>
              </a:rPr>
              <a:t>Public relations practitioners must continue to engage in the concept of transparency to make sure communication is ethical and works to increase understanding. </a:t>
            </a:r>
            <a:endParaRPr lang="en-US" sz="2400" dirty="0">
              <a:solidFill>
                <a:srgbClr val="000000"/>
              </a:solidFill>
              <a:effectLst/>
              <a:uFill>
                <a:solidFill>
                  <a:srgbClr val="000000"/>
                </a:solidFill>
              </a:uFill>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2178253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330</TotalTime>
  <Words>492</Words>
  <Application>Microsoft Office PowerPoint</Application>
  <PresentationFormat>On-screen Show (4:3)</PresentationFormat>
  <Paragraphs>54</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Disclosure and Transparency</vt:lpstr>
      <vt:lpstr>What is Disclosure?</vt:lpstr>
      <vt:lpstr>Full Disclosure</vt:lpstr>
      <vt:lpstr>Limited Disclosure</vt:lpstr>
      <vt:lpstr>DISCUSSION QUESTION: </vt:lpstr>
      <vt:lpstr> What is Transparency?</vt:lpstr>
      <vt:lpstr> Transparency</vt:lpstr>
      <vt:lpstr>Transparent Internal Communication</vt:lpstr>
      <vt:lpstr> Two-way Communication &amp; Ethics</vt:lpstr>
      <vt:lpstr>DISCUSSION QUESTIONS: </vt:lpstr>
      <vt:lpstr> The Page Principles</vt:lpstr>
    </vt:vector>
  </TitlesOfParts>
  <Company>Biola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McVerry, Jonathan Fairbanks</cp:lastModifiedBy>
  <cp:revision>21</cp:revision>
  <dcterms:created xsi:type="dcterms:W3CDTF">2016-05-14T23:03:05Z</dcterms:created>
  <dcterms:modified xsi:type="dcterms:W3CDTF">2024-08-03T16:52:23Z</dcterms:modified>
</cp:coreProperties>
</file>