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70" r:id="rId4"/>
    <p:sldId id="267" r:id="rId5"/>
    <p:sldId id="262" r:id="rId6"/>
    <p:sldId id="264" r:id="rId7"/>
    <p:sldId id="272" r:id="rId8"/>
    <p:sldId id="263" r:id="rId9"/>
    <p:sldId id="261" r:id="rId10"/>
    <p:sldId id="265" r:id="rId11"/>
    <p:sldId id="266" r:id="rId12"/>
    <p:sldId id="269" r:id="rId13"/>
    <p:sldId id="271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solidFill>
                  <a:srgbClr val="0E3F6E"/>
                </a:solidFill>
              </a:rPr>
              <a:t>Professionalism, Civic</a:t>
            </a:r>
            <a:r>
              <a:rPr lang="en-US" sz="5400" b="1" dirty="0">
                <a:solidFill>
                  <a:srgbClr val="0E3F6E"/>
                </a:solidFill>
              </a:rPr>
              <a:t> </a:t>
            </a:r>
            <a:r>
              <a:rPr lang="en-US" sz="4000" b="1" dirty="0">
                <a:solidFill>
                  <a:srgbClr val="0E3F6E"/>
                </a:solidFill>
              </a:rPr>
              <a:t>Professionalism, Public Good, Public Interest, &amp; Youth Activism</a:t>
            </a:r>
            <a:br>
              <a:rPr lang="en-US" sz="5400" b="1" dirty="0">
                <a:solidFill>
                  <a:srgbClr val="0E3F6E"/>
                </a:solidFill>
              </a:rPr>
            </a:br>
            <a:endParaRPr lang="en-US" sz="5400" b="1" dirty="0">
              <a:solidFill>
                <a:srgbClr val="0E3F6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Module Two | Lesson Two</a:t>
            </a:r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Generation Z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 Z is defined as those born between 1997 and 2012 by the Pew Center (see Dimock, 2019).</a:t>
            </a:r>
          </a:p>
          <a:p>
            <a:r>
              <a:rPr lang="en-US" dirty="0"/>
              <a:t>This generation has been profoundly affected by the wars, financial ups and downs, terrorism, school shootings, social causes, and social media that have been ever-present in their lives (</a:t>
            </a:r>
            <a:r>
              <a:rPr lang="en-US" dirty="0" err="1"/>
              <a:t>Adamy</a:t>
            </a:r>
            <a:r>
              <a:rPr lang="en-US" dirty="0"/>
              <a:t>, 2018). </a:t>
            </a:r>
          </a:p>
          <a:p>
            <a:r>
              <a:rPr lang="en-US" dirty="0"/>
              <a:t>Another description of significance is that this generation is very we-centric rather than me-centric (Mohr &amp; Mohr, 2017; </a:t>
            </a:r>
            <a:r>
              <a:rPr lang="en-US" dirty="0" err="1"/>
              <a:t>Seemiller</a:t>
            </a:r>
            <a:r>
              <a:rPr lang="en-US" dirty="0"/>
              <a:t> &amp; Grace, 2016).</a:t>
            </a:r>
          </a:p>
        </p:txBody>
      </p:sp>
    </p:spTree>
    <p:extLst>
      <p:ext uri="{BB962C8B-B14F-4D97-AF65-F5344CB8AC3E}">
        <p14:creationId xmlns:p14="http://schemas.microsoft.com/office/powerpoint/2010/main" val="236732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Youth Activism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Activism that is led by young people </a:t>
            </a:r>
          </a:p>
          <a:p>
            <a:r>
              <a:rPr lang="en-US" dirty="0"/>
              <a:t>Youth activism can take the forms of volunteering, (Shea &amp; Harris, 2006) protesting, and engaging in politics in daily life (Schlozman, </a:t>
            </a:r>
            <a:r>
              <a:rPr lang="en-US" dirty="0" err="1"/>
              <a:t>Verba</a:t>
            </a:r>
            <a:r>
              <a:rPr lang="en-US" dirty="0"/>
              <a:t> &amp; Brady, 2010). </a:t>
            </a:r>
          </a:p>
        </p:txBody>
      </p:sp>
    </p:spTree>
    <p:extLst>
      <p:ext uri="{BB962C8B-B14F-4D97-AF65-F5344CB8AC3E}">
        <p14:creationId xmlns:p14="http://schemas.microsoft.com/office/powerpoint/2010/main" val="2286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are some examples of youth activism?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is youth activism related to public relations, advocacy, and public interest communications?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715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Page Principles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 Tell the truth.</a:t>
            </a:r>
          </a:p>
          <a:p>
            <a:r>
              <a:rPr lang="en-US" dirty="0"/>
              <a:t>2. Prove it with action.</a:t>
            </a:r>
          </a:p>
          <a:p>
            <a:r>
              <a:rPr lang="en-US" dirty="0"/>
              <a:t>3. Listen to stakeholders.</a:t>
            </a:r>
          </a:p>
          <a:p>
            <a:r>
              <a:rPr lang="en-US" dirty="0"/>
              <a:t>4. Manage for tomorrow.</a:t>
            </a:r>
          </a:p>
          <a:p>
            <a:r>
              <a:rPr lang="en-US" dirty="0"/>
              <a:t>5. Conduct public relations as if the whole enterprise depends on it.</a:t>
            </a:r>
          </a:p>
          <a:p>
            <a:r>
              <a:rPr lang="en-US" dirty="0"/>
              <a:t>6. Realize an enterprise’s true character is expressed by its people.</a:t>
            </a:r>
          </a:p>
          <a:p>
            <a:r>
              <a:rPr lang="en-US" dirty="0"/>
              <a:t>7. Remain calm, patient and good humored.</a:t>
            </a:r>
          </a:p>
        </p:txBody>
      </p:sp>
    </p:spTree>
    <p:extLst>
      <p:ext uri="{BB962C8B-B14F-4D97-AF65-F5344CB8AC3E}">
        <p14:creationId xmlns:p14="http://schemas.microsoft.com/office/powerpoint/2010/main" val="586115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does youth activism relate to the Page Principles?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1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>
                <a:solidFill>
                  <a:schemeClr val="bg1"/>
                </a:solidFill>
              </a:rPr>
              <a:t>Lesson Two | Professionalism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Professionalism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be a true profession, a field needs:</a:t>
            </a:r>
          </a:p>
          <a:p>
            <a:pPr lvl="1"/>
            <a:r>
              <a:rPr lang="en-US" dirty="0"/>
              <a:t>Accepted coursework that a student takes;</a:t>
            </a:r>
          </a:p>
          <a:p>
            <a:pPr lvl="1"/>
            <a:r>
              <a:rPr lang="en-US" dirty="0"/>
              <a:t>A set of agreed upon skills; </a:t>
            </a:r>
          </a:p>
          <a:p>
            <a:pPr lvl="1"/>
            <a:r>
              <a:rPr lang="en-US" dirty="0"/>
              <a:t>A code of ethics; </a:t>
            </a:r>
          </a:p>
          <a:p>
            <a:pPr lvl="1"/>
            <a:r>
              <a:rPr lang="en-US" dirty="0"/>
              <a:t>People have the ability to work autonomously; </a:t>
            </a:r>
          </a:p>
          <a:p>
            <a:pPr lvl="1"/>
            <a:r>
              <a:rPr lang="en-US" dirty="0"/>
              <a:t>Those who work in a profession have a sense of altruism and an accountability to the societies they serve. </a:t>
            </a:r>
          </a:p>
        </p:txBody>
      </p:sp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Activism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Civic Professionalism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mutually-beneficial relationship between the professional and the public that requires ethical responsibility on the part of the professional to better serve the public good (Sullivan, 2004). </a:t>
            </a:r>
          </a:p>
        </p:txBody>
      </p:sp>
    </p:spTree>
    <p:extLst>
      <p:ext uri="{BB962C8B-B14F-4D97-AF65-F5344CB8AC3E}">
        <p14:creationId xmlns:p14="http://schemas.microsoft.com/office/powerpoint/2010/main" val="136564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FFFFFF"/>
                </a:solidFill>
              </a:rPr>
              <a:t>Based on what we discussed, do you believe PR is a profession?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FF"/>
                </a:solidFill>
              </a:rPr>
              <a:t>Why or why not?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FF"/>
                </a:solidFill>
              </a:rPr>
              <a:t>Can PR practitioners be civic professionals?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FF"/>
                </a:solidFill>
              </a:rPr>
              <a:t>Why or why not?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68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Public Good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 means collective activities, benefits, and resources that help all people (Powell &amp; Clemens, 1998; </a:t>
            </a:r>
            <a:r>
              <a:rPr lang="en-US" dirty="0" err="1"/>
              <a:t>Shergold</a:t>
            </a:r>
            <a:r>
              <a:rPr lang="en-US" dirty="0"/>
              <a:t>, 1997). </a:t>
            </a:r>
          </a:p>
          <a:p>
            <a:r>
              <a:rPr lang="en-US" dirty="0"/>
              <a:t>is often associated with ideas such as openness, democratic processes, transparency, and grass roots advocacy (</a:t>
            </a:r>
            <a:r>
              <a:rPr lang="en-US" dirty="0" err="1"/>
              <a:t>Marginson</a:t>
            </a:r>
            <a:r>
              <a:rPr lang="en-US" dirty="0"/>
              <a:t>, 2011).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01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Public Interest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“what men would choose if they saw clearly, thought rationally, acted disinterestedly, and benevolently” (Lippmann, 1955, p. 50). </a:t>
            </a:r>
          </a:p>
          <a:p>
            <a:r>
              <a:rPr lang="en-US" dirty="0"/>
              <a:t>the public good as decided by the people </a:t>
            </a:r>
          </a:p>
        </p:txBody>
      </p:sp>
    </p:spTree>
    <p:extLst>
      <p:ext uri="{BB962C8B-B14F-4D97-AF65-F5344CB8AC3E}">
        <p14:creationId xmlns:p14="http://schemas.microsoft.com/office/powerpoint/2010/main" val="217825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are some examples of the public good and the public interest?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these concepts relate to public relations, advocacy, activism, and/or public interest communications?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70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Page Principles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7E4C0A-31C1-4842-996D-F32D943F2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Prove it with 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Listen to stakeholders.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Manage for tomorrow.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Conduct public relations as if the whole enterprise depends on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Realize an enterprise’s true character is expressed by its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Remain calm, patient, and good humored.</a:t>
            </a:r>
          </a:p>
        </p:txBody>
      </p:sp>
    </p:spTree>
    <p:extLst>
      <p:ext uri="{BB962C8B-B14F-4D97-AF65-F5344CB8AC3E}">
        <p14:creationId xmlns:p14="http://schemas.microsoft.com/office/powerpoint/2010/main" val="1263643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 | Professionalism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How do professionalism, civic professionalism, the public good, and the public interest relate to the Page Principles?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639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Professionalism, Civic Professionalism, Public Good, Public Interest, &amp; Youth Activism </vt:lpstr>
      <vt:lpstr> Professionalism</vt:lpstr>
      <vt:lpstr> Civic Professionalism</vt:lpstr>
      <vt:lpstr>DISCUSSION QUESTIONS: </vt:lpstr>
      <vt:lpstr> Public Good</vt:lpstr>
      <vt:lpstr> Public Interest</vt:lpstr>
      <vt:lpstr>DISCUSSION QUESTIONS: </vt:lpstr>
      <vt:lpstr> The Page Principles</vt:lpstr>
      <vt:lpstr>DISCUSSION QUESTION: </vt:lpstr>
      <vt:lpstr> Generation Z</vt:lpstr>
      <vt:lpstr> Youth Activism</vt:lpstr>
      <vt:lpstr>DISCUSSION QUESTIONS: </vt:lpstr>
      <vt:lpstr> The Page Principles</vt:lpstr>
      <vt:lpstr>DISCUSSION QUESTION: 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Madden, Stephanie</cp:lastModifiedBy>
  <cp:revision>14</cp:revision>
  <dcterms:created xsi:type="dcterms:W3CDTF">2016-05-14T23:03:05Z</dcterms:created>
  <dcterms:modified xsi:type="dcterms:W3CDTF">2022-01-19T18:44:13Z</dcterms:modified>
</cp:coreProperties>
</file>