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7"/>
  </p:notesMasterIdLst>
  <p:sldIdLst>
    <p:sldId id="256" r:id="rId2"/>
    <p:sldId id="257" r:id="rId3"/>
    <p:sldId id="270" r:id="rId4"/>
    <p:sldId id="262" r:id="rId5"/>
    <p:sldId id="267" r:id="rId6"/>
    <p:sldId id="272" r:id="rId7"/>
    <p:sldId id="263" r:id="rId8"/>
    <p:sldId id="261" r:id="rId9"/>
    <p:sldId id="264" r:id="rId10"/>
    <p:sldId id="265" r:id="rId11"/>
    <p:sldId id="266" r:id="rId12"/>
    <p:sldId id="269" r:id="rId13"/>
    <p:sldId id="273" r:id="rId14"/>
    <p:sldId id="271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406D"/>
    <a:srgbClr val="0E3F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6"/>
  </p:normalViewPr>
  <p:slideViewPr>
    <p:cSldViewPr snapToGrid="0" snapToObjects="1">
      <p:cViewPr varScale="1">
        <p:scale>
          <a:sx n="63" d="100"/>
          <a:sy n="63" d="100"/>
        </p:scale>
        <p:origin x="1383" y="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EDFBB-6A8E-9840-81A8-5653439F27B1}" type="datetimeFigureOut">
              <a:rPr lang="en-US" smtClean="0"/>
              <a:t>9/15/2021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C77CD-FFBB-4D44-99D9-4429790A05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731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40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801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6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68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257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9/15/2021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84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9/15/2021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108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9/15/2021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740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9/15/2021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230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9/15/2021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20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9/15/2021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6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1FCBB-55DB-0D44-95EB-89710275DDE1}" type="datetimeFigureOut">
              <a:rPr lang="en-US" smtClean="0"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15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805425"/>
            <a:ext cx="9144000" cy="124885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24" y="266729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5400" b="1" dirty="0">
                <a:solidFill>
                  <a:srgbClr val="0E3F6E"/>
                </a:solidFill>
              </a:rPr>
              <a:t>Activism, Advocacy, and Others</a:t>
            </a:r>
            <a:br>
              <a:rPr lang="en-US" sz="5400" b="1" dirty="0">
                <a:solidFill>
                  <a:srgbClr val="0E3F6E"/>
                </a:solidFill>
              </a:rPr>
            </a:br>
            <a:endParaRPr lang="en-US" sz="5400" b="1" dirty="0">
              <a:solidFill>
                <a:srgbClr val="0E3F6E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786692" y="1074260"/>
            <a:ext cx="5570615" cy="74751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255624" y="4092797"/>
            <a:ext cx="6400800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Module One | Lesson One</a:t>
            </a:r>
          </a:p>
        </p:txBody>
      </p:sp>
    </p:spTree>
    <p:extLst>
      <p:ext uri="{BB962C8B-B14F-4D97-AF65-F5344CB8AC3E}">
        <p14:creationId xmlns:p14="http://schemas.microsoft.com/office/powerpoint/2010/main" val="2687992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Activism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Corporate Social Advocacy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7E4C0A-31C1-4842-996D-F32D943F2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CSA is when an organization makes a public statement or has a public stance on a social-political issue (Dodd &amp; Supa, 2014).</a:t>
            </a:r>
          </a:p>
        </p:txBody>
      </p:sp>
    </p:spTree>
    <p:extLst>
      <p:ext uri="{BB962C8B-B14F-4D97-AF65-F5344CB8AC3E}">
        <p14:creationId xmlns:p14="http://schemas.microsoft.com/office/powerpoint/2010/main" val="2367323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Activism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Public Interest Relations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7E4C0A-31C1-4842-996D-F32D943F2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Public Interest Relations (PIR) is an integrated approach across all areas of public relations that relocates the public interest as a central tenet and a priority in public relations (Brunner &amp; Smallwood, 2017).</a:t>
            </a:r>
          </a:p>
        </p:txBody>
      </p:sp>
    </p:spTree>
    <p:extLst>
      <p:ext uri="{BB962C8B-B14F-4D97-AF65-F5344CB8AC3E}">
        <p14:creationId xmlns:p14="http://schemas.microsoft.com/office/powerpoint/2010/main" val="22860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Activism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DISCUSSION QUESTIONS: 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How are advocacy, corporate social advocacy, and public </a:t>
            </a:r>
            <a:r>
              <a:rPr lang="en-US" sz="4000">
                <a:solidFill>
                  <a:srgbClr val="FFFFFF"/>
                </a:solidFill>
              </a:rPr>
              <a:t>interest relations </a:t>
            </a:r>
            <a:r>
              <a:rPr lang="en-US" sz="4000" dirty="0">
                <a:solidFill>
                  <a:srgbClr val="FFFFFF"/>
                </a:solidFill>
              </a:rPr>
              <a:t>similar?</a:t>
            </a:r>
          </a:p>
          <a:p>
            <a:pPr marL="0" indent="0" algn="ctr">
              <a:buNone/>
            </a:pPr>
            <a:endParaRPr lang="en-US" sz="40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How are they different?</a:t>
            </a:r>
          </a:p>
          <a:p>
            <a:pPr marL="0" indent="0" algn="ctr">
              <a:buNone/>
            </a:pPr>
            <a:endParaRPr lang="en-US" sz="4000" dirty="0">
              <a:solidFill>
                <a:srgbClr val="FFFFFF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612106-1198-6A49-963F-2815E9AF36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715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Activism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DISCUSSION QUESTIONS: 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What are some examples of advocacy, corporate social advocacy, and public interest relations?</a:t>
            </a:r>
          </a:p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How do these concepts relate to public relations?</a:t>
            </a:r>
          </a:p>
          <a:p>
            <a:pPr marL="0" indent="0" algn="ctr">
              <a:buNone/>
            </a:pPr>
            <a:endParaRPr lang="en-US" sz="4000" dirty="0">
              <a:solidFill>
                <a:srgbClr val="FFFFFF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612106-1198-6A49-963F-2815E9AF36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2371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Activism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The Page Principles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7E4C0A-31C1-4842-996D-F32D943F2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1. Tell the truth.</a:t>
            </a:r>
          </a:p>
          <a:p>
            <a:r>
              <a:rPr lang="en-US" dirty="0"/>
              <a:t>2. Prove it with action.</a:t>
            </a:r>
          </a:p>
          <a:p>
            <a:r>
              <a:rPr lang="en-US" dirty="0"/>
              <a:t>3. Listen to stakeholders.</a:t>
            </a:r>
          </a:p>
          <a:p>
            <a:r>
              <a:rPr lang="en-US" dirty="0"/>
              <a:t>4. Manage for tomorrow.</a:t>
            </a:r>
          </a:p>
          <a:p>
            <a:r>
              <a:rPr lang="en-US" dirty="0"/>
              <a:t>5. Conduct public relations as if the whole enterprise depends on it.</a:t>
            </a:r>
          </a:p>
          <a:p>
            <a:r>
              <a:rPr lang="en-US" dirty="0"/>
              <a:t>6. Realize an enterprise’s true character is expressed by its people.</a:t>
            </a:r>
          </a:p>
          <a:p>
            <a:r>
              <a:rPr lang="en-US" dirty="0"/>
              <a:t>7. Remain calm, patient and good humored.</a:t>
            </a:r>
          </a:p>
        </p:txBody>
      </p:sp>
    </p:spTree>
    <p:extLst>
      <p:ext uri="{BB962C8B-B14F-4D97-AF65-F5344CB8AC3E}">
        <p14:creationId xmlns:p14="http://schemas.microsoft.com/office/powerpoint/2010/main" val="5861159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Activism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DISCUSSION QUESTION: 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How do advocacy, corporate social advocacy, and public interest relations relate to the Page Principles?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612106-1198-6A49-963F-2815E9AF36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513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Activism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Activism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7E4C0A-31C1-4842-996D-F32D943F2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Activism can be defined as process by which a group of people exert pressure on organizations or other institutions to change policies, practices, or conditions that they find problematic (Smith, 2005)</a:t>
            </a:r>
          </a:p>
        </p:txBody>
      </p:sp>
    </p:spTree>
    <p:extLst>
      <p:ext uri="{BB962C8B-B14F-4D97-AF65-F5344CB8AC3E}">
        <p14:creationId xmlns:p14="http://schemas.microsoft.com/office/powerpoint/2010/main" val="2974364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Activism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Cause-related Marketing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7E4C0A-31C1-4842-996D-F32D943F2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Cause-related marketing (CRM) is a process whereby an organization’s activities to contribute to causes are marketed to encourage consumers to buy the organization’s products or services (Mullen, 1997). </a:t>
            </a:r>
          </a:p>
        </p:txBody>
      </p:sp>
    </p:spTree>
    <p:extLst>
      <p:ext uri="{BB962C8B-B14F-4D97-AF65-F5344CB8AC3E}">
        <p14:creationId xmlns:p14="http://schemas.microsoft.com/office/powerpoint/2010/main" val="1365649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Activism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Public Interest Communication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7E4C0A-31C1-4842-996D-F32D943F2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Public Interest Communication (PIC) is an evolving academic discipline that focuses on communication around social, political, and environmental issues affecting society. </a:t>
            </a:r>
          </a:p>
          <a:p>
            <a:r>
              <a:rPr lang="en-US" dirty="0"/>
              <a:t>What is of particular importance is the distinction that PIC focuses on issues that transcend the interests of any single organization (</a:t>
            </a:r>
            <a:r>
              <a:rPr lang="en-US" dirty="0" err="1"/>
              <a:t>Fessmann</a:t>
            </a:r>
            <a:r>
              <a:rPr lang="en-US" dirty="0"/>
              <a:t>, ). </a:t>
            </a:r>
          </a:p>
        </p:txBody>
      </p:sp>
    </p:spTree>
    <p:extLst>
      <p:ext uri="{BB962C8B-B14F-4D97-AF65-F5344CB8AC3E}">
        <p14:creationId xmlns:p14="http://schemas.microsoft.com/office/powerpoint/2010/main" val="1616601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Activism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DISCUSSION QUESTIONS: 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How are activism, cause-related marketing, and public interest communication similar?</a:t>
            </a:r>
          </a:p>
          <a:p>
            <a:pPr marL="0" indent="0" algn="ctr">
              <a:buNone/>
            </a:pPr>
            <a:endParaRPr lang="en-US" sz="40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How are they different?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612106-1198-6A49-963F-2815E9AF36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68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Activism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DISCUSSION QUESTIONS: 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What are some examples of activism, cause-related marketing, and public interest communication?</a:t>
            </a:r>
          </a:p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How do these concepts relate to public relations?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612106-1198-6A49-963F-2815E9AF36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170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Activism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The Page Principles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7E4C0A-31C1-4842-996D-F32D943F2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Tell the truth.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Prove it with action.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Listen to stakeholders.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Manage for tomorrow.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Conduct public relations as if the whole enterprise depends on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Realize an enterprise’s true character is expressed by its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Remain calm, patient, and good humored.</a:t>
            </a:r>
          </a:p>
        </p:txBody>
      </p:sp>
    </p:spTree>
    <p:extLst>
      <p:ext uri="{BB962C8B-B14F-4D97-AF65-F5344CB8AC3E}">
        <p14:creationId xmlns:p14="http://schemas.microsoft.com/office/powerpoint/2010/main" val="1263643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Activism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DISCUSSION QUESTION: 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How do activism, cause-related marketing, and public interest communication relate to the Page Principles?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612106-1198-6A49-963F-2815E9AF36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368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Activism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Advocacy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7E4C0A-31C1-4842-996D-F32D943F2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Advocacy can be thought of as publicly representing or supporting an individual, organization or idea and using persuasion to gain others’ acceptance of that individual, organization, or idea (</a:t>
            </a:r>
            <a:r>
              <a:rPr lang="en-US" dirty="0" err="1"/>
              <a:t>Edgett</a:t>
            </a:r>
            <a:r>
              <a:rPr lang="en-US" dirty="0"/>
              <a:t>, 2002). </a:t>
            </a:r>
          </a:p>
        </p:txBody>
      </p:sp>
    </p:spTree>
    <p:extLst>
      <p:ext uri="{BB962C8B-B14F-4D97-AF65-F5344CB8AC3E}">
        <p14:creationId xmlns:p14="http://schemas.microsoft.com/office/powerpoint/2010/main" val="2178253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Words>565</Words>
  <Application>Microsoft Office PowerPoint</Application>
  <PresentationFormat>On-screen Show (4:3)</PresentationFormat>
  <Paragraphs>63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Activism, Advocacy, and Others </vt:lpstr>
      <vt:lpstr> Activism</vt:lpstr>
      <vt:lpstr> Cause-related Marketing</vt:lpstr>
      <vt:lpstr> Public Interest Communication</vt:lpstr>
      <vt:lpstr>DISCUSSION QUESTIONS: </vt:lpstr>
      <vt:lpstr>DISCUSSION QUESTIONS: </vt:lpstr>
      <vt:lpstr> The Page Principles</vt:lpstr>
      <vt:lpstr>DISCUSSION QUESTION: </vt:lpstr>
      <vt:lpstr> Advocacy</vt:lpstr>
      <vt:lpstr> Corporate Social Advocacy</vt:lpstr>
      <vt:lpstr> Public Interest Relations</vt:lpstr>
      <vt:lpstr>DISCUSSION QUESTIONS: </vt:lpstr>
      <vt:lpstr>DISCUSSION QUESTIONS: </vt:lpstr>
      <vt:lpstr> The Page Principles</vt:lpstr>
      <vt:lpstr>DISCUSSION QUESTION: </vt:lpstr>
    </vt:vector>
  </TitlesOfParts>
  <Company>Biola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Public Relations Ethics</dc:title>
  <dc:creator>Carolyn Kim</dc:creator>
  <cp:lastModifiedBy>Madden, Stephanie</cp:lastModifiedBy>
  <cp:revision>13</cp:revision>
  <dcterms:created xsi:type="dcterms:W3CDTF">2016-05-14T23:03:05Z</dcterms:created>
  <dcterms:modified xsi:type="dcterms:W3CDTF">2021-09-15T17:58:35Z</dcterms:modified>
</cp:coreProperties>
</file>